
<file path=[Content_Types].xml><?xml version="1.0" encoding="utf-8"?>
<Types xmlns="http://schemas.openxmlformats.org/package/2006/content-types">
  <Default Extension="emf" ContentType="image/x-emf"/>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sldIdLst>
    <p:sldId id="256" r:id="rId2"/>
    <p:sldId id="268" r:id="rId3"/>
    <p:sldId id="258" r:id="rId4"/>
    <p:sldId id="259" r:id="rId5"/>
    <p:sldId id="260" r:id="rId6"/>
    <p:sldId id="267" r:id="rId7"/>
    <p:sldId id="261" r:id="rId8"/>
    <p:sldId id="266" r:id="rId9"/>
    <p:sldId id="262" r:id="rId10"/>
    <p:sldId id="265" r:id="rId11"/>
  </p:sldIdLst>
  <p:sldSz cx="9906000" cy="6858000" type="A4"/>
  <p:notesSz cx="7100888" cy="10231438"/>
  <p:embeddedFontLst>
    <p:embeddedFont>
      <p:font typeface="Poppins" panose="00000500000000000000" pitchFamily="2" charset="0"/>
      <p:regular r:id="rId12"/>
      <p:bold r:id="rId13"/>
      <p:italic r:id="rId14"/>
      <p:boldItalic r:id="rId15"/>
    </p:embeddedFont>
    <p:embeddedFont>
      <p:font typeface="Poppins Black" panose="00000A00000000000000" pitchFamily="2" charset="0"/>
      <p:bold r:id="rId16"/>
      <p:boldItalic r:id="rId17"/>
    </p:embeddedFont>
    <p:embeddedFont>
      <p:font typeface="Poppins Medium" panose="00000600000000000000" pitchFamily="2" charset="0"/>
      <p:regular r:id="rId18"/>
      <p:italic r:id="rId1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len McHenry" initials="HM" lastIdx="1" clrIdx="0">
    <p:extLst>
      <p:ext uri="{19B8F6BF-5375-455C-9EA6-DF929625EA0E}">
        <p15:presenceInfo xmlns:p15="http://schemas.microsoft.com/office/powerpoint/2012/main" userId="S::sushmw@bath.ac.uk::e2d07a7c-7a6d-4024-bbd7-77f6704f3577" providerId="AD"/>
      </p:ext>
    </p:extLst>
  </p:cmAuthor>
  <p:cmAuthor id="2" name="Andrew McLaughlin" initials="AM" lastIdx="1" clrIdx="1">
    <p:extLst>
      <p:ext uri="{19B8F6BF-5375-455C-9EA6-DF929625EA0E}">
        <p15:presenceInfo xmlns:p15="http://schemas.microsoft.com/office/powerpoint/2012/main" userId="Andrew McLaughl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1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17C9E2-103A-4689-9B04-D8C7CB3BC155}" v="1" dt="2025-03-18T09:41:08.2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138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Bird" userId="64cf606e-9954-4eb2-978a-232e9002814d" providerId="ADAL" clId="{9617C9E2-103A-4689-9B04-D8C7CB3BC155}"/>
    <pc:docChg chg="addSld modSld">
      <pc:chgData name="Ryan Bird" userId="64cf606e-9954-4eb2-978a-232e9002814d" providerId="ADAL" clId="{9617C9E2-103A-4689-9B04-D8C7CB3BC155}" dt="2025-03-18T09:43:32.571" v="67" actId="20577"/>
      <pc:docMkLst>
        <pc:docMk/>
      </pc:docMkLst>
      <pc:sldChg chg="modSp mod">
        <pc:chgData name="Ryan Bird" userId="64cf606e-9954-4eb2-978a-232e9002814d" providerId="ADAL" clId="{9617C9E2-103A-4689-9B04-D8C7CB3BC155}" dt="2025-03-18T09:43:32.571" v="67" actId="20577"/>
        <pc:sldMkLst>
          <pc:docMk/>
          <pc:sldMk cId="1472019270" sldId="259"/>
        </pc:sldMkLst>
        <pc:graphicFrameChg chg="modGraphic">
          <ac:chgData name="Ryan Bird" userId="64cf606e-9954-4eb2-978a-232e9002814d" providerId="ADAL" clId="{9617C9E2-103A-4689-9B04-D8C7CB3BC155}" dt="2025-03-18T09:43:32.571" v="67" actId="20577"/>
          <ac:graphicFrameMkLst>
            <pc:docMk/>
            <pc:sldMk cId="1472019270" sldId="259"/>
            <ac:graphicFrameMk id="4" creationId="{CAC2B973-7D82-4429-A112-B356225004B7}"/>
          </ac:graphicFrameMkLst>
        </pc:graphicFrameChg>
      </pc:sldChg>
      <pc:sldChg chg="modSp add mod">
        <pc:chgData name="Ryan Bird" userId="64cf606e-9954-4eb2-978a-232e9002814d" providerId="ADAL" clId="{9617C9E2-103A-4689-9B04-D8C7CB3BC155}" dt="2025-03-18T09:42:14.848" v="16" actId="113"/>
        <pc:sldMkLst>
          <pc:docMk/>
          <pc:sldMk cId="3306053626" sldId="268"/>
        </pc:sldMkLst>
        <pc:spChg chg="mod">
          <ac:chgData name="Ryan Bird" userId="64cf606e-9954-4eb2-978a-232e9002814d" providerId="ADAL" clId="{9617C9E2-103A-4689-9B04-D8C7CB3BC155}" dt="2025-03-18T09:42:14.848" v="16" actId="113"/>
          <ac:spMkLst>
            <pc:docMk/>
            <pc:sldMk cId="3306053626" sldId="268"/>
            <ac:spMk id="2" creationId="{076FD494-32D3-401D-A332-AEAA811040F0}"/>
          </ac:spMkLst>
        </pc:spChg>
        <pc:spChg chg="mod">
          <ac:chgData name="Ryan Bird" userId="64cf606e-9954-4eb2-978a-232e9002814d" providerId="ADAL" clId="{9617C9E2-103A-4689-9B04-D8C7CB3BC155}" dt="2025-03-18T09:41:32.980" v="8" actId="20577"/>
          <ac:spMkLst>
            <pc:docMk/>
            <pc:sldMk cId="3306053626" sldId="268"/>
            <ac:spMk id="3" creationId="{144F5C28-2549-489F-A342-67E4E28FDB36}"/>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DDE3311-FD2C-4B6C-975D-F2ABD9EAFB8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8750"/>
          <a:stretch/>
        </p:blipFill>
        <p:spPr>
          <a:xfrm>
            <a:off x="0" y="0"/>
            <a:ext cx="9906000" cy="6858000"/>
          </a:xfrm>
          <a:prstGeom prst="rect">
            <a:avLst/>
          </a:prstGeom>
        </p:spPr>
      </p:pic>
      <p:sp>
        <p:nvSpPr>
          <p:cNvPr id="8" name="TextBox 7">
            <a:extLst>
              <a:ext uri="{FF2B5EF4-FFF2-40B4-BE49-F238E27FC236}">
                <a16:creationId xmlns:a16="http://schemas.microsoft.com/office/drawing/2014/main" id="{09FC1E85-4917-45E5-9918-8B453439979A}"/>
              </a:ext>
            </a:extLst>
          </p:cNvPr>
          <p:cNvSpPr txBox="1"/>
          <p:nvPr userDrawn="1"/>
        </p:nvSpPr>
        <p:spPr>
          <a:xfrm>
            <a:off x="6414466" y="153642"/>
            <a:ext cx="3326296" cy="461665"/>
          </a:xfrm>
          <a:prstGeom prst="rect">
            <a:avLst/>
          </a:prstGeom>
          <a:noFill/>
        </p:spPr>
        <p:txBody>
          <a:bodyPr wrap="square" rtlCol="0">
            <a:spAutoFit/>
          </a:bodyPr>
          <a:lstStyle/>
          <a:p>
            <a:pPr algn="r"/>
            <a:r>
              <a:rPr lang="en-US" sz="2400" b="1" dirty="0">
                <a:solidFill>
                  <a:schemeClr val="bg1"/>
                </a:solidFill>
                <a:latin typeface="Poppins" panose="00000500000000000000" pitchFamily="2" charset="0"/>
                <a:cs typeface="Poppins" panose="00000500000000000000" pitchFamily="2" charset="0"/>
              </a:rPr>
              <a:t>APPLICANT PACK</a:t>
            </a:r>
            <a:endParaRPr lang="en-GB" sz="2400" b="1" dirty="0">
              <a:solidFill>
                <a:schemeClr val="bg1"/>
              </a:solidFill>
              <a:latin typeface="Poppins" panose="00000500000000000000" pitchFamily="2" charset="0"/>
              <a:cs typeface="Poppins" panose="00000500000000000000" pitchFamily="2" charset="0"/>
            </a:endParaRPr>
          </a:p>
        </p:txBody>
      </p:sp>
      <p:sp>
        <p:nvSpPr>
          <p:cNvPr id="9" name="Title 8">
            <a:extLst>
              <a:ext uri="{FF2B5EF4-FFF2-40B4-BE49-F238E27FC236}">
                <a16:creationId xmlns:a16="http://schemas.microsoft.com/office/drawing/2014/main" id="{0EB33950-50E1-456A-A2D1-37486C3002F5}"/>
              </a:ext>
            </a:extLst>
          </p:cNvPr>
          <p:cNvSpPr>
            <a:spLocks noGrp="1"/>
          </p:cNvSpPr>
          <p:nvPr>
            <p:ph type="title" hasCustomPrompt="1"/>
          </p:nvPr>
        </p:nvSpPr>
        <p:spPr>
          <a:xfrm>
            <a:off x="681037" y="2184402"/>
            <a:ext cx="8543925" cy="1325563"/>
          </a:xfrm>
        </p:spPr>
        <p:txBody>
          <a:bodyPr>
            <a:noAutofit/>
          </a:bodyPr>
          <a:lstStyle>
            <a:lvl1pPr algn="ctr">
              <a:defRPr sz="4800" b="1">
                <a:solidFill>
                  <a:schemeClr val="bg1"/>
                </a:solidFill>
                <a:latin typeface="Poppins" panose="00000500000000000000" pitchFamily="2" charset="0"/>
                <a:cs typeface="Poppins" panose="00000500000000000000" pitchFamily="2" charset="0"/>
              </a:defRPr>
            </a:lvl1pPr>
          </a:lstStyle>
          <a:p>
            <a:r>
              <a:rPr lang="en-US" dirty="0"/>
              <a:t>Job Title </a:t>
            </a:r>
            <a:endParaRPr lang="en-GB" dirty="0"/>
          </a:p>
        </p:txBody>
      </p:sp>
      <p:pic>
        <p:nvPicPr>
          <p:cNvPr id="10" name="Picture 9">
            <a:extLst>
              <a:ext uri="{FF2B5EF4-FFF2-40B4-BE49-F238E27FC236}">
                <a16:creationId xmlns:a16="http://schemas.microsoft.com/office/drawing/2014/main" id="{A9748472-4B70-4993-8903-52B3684234F5}"/>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235134" y="6176393"/>
            <a:ext cx="1484601" cy="402865"/>
          </a:xfrm>
          <a:prstGeom prst="rect">
            <a:avLst/>
          </a:prstGeom>
        </p:spPr>
      </p:pic>
    </p:spTree>
    <p:extLst>
      <p:ext uri="{BB962C8B-B14F-4D97-AF65-F5344CB8AC3E}">
        <p14:creationId xmlns:p14="http://schemas.microsoft.com/office/powerpoint/2010/main" val="1473400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descr="15158 - Bath - Powerpoint - Background2.jpg">
            <a:extLst>
              <a:ext uri="{FF2B5EF4-FFF2-40B4-BE49-F238E27FC236}">
                <a16:creationId xmlns:a16="http://schemas.microsoft.com/office/drawing/2014/main" id="{E6E1B0DA-4C95-4CB0-A23B-9C705449A00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8750"/>
          <a:stretch/>
        </p:blipFill>
        <p:spPr>
          <a:xfrm>
            <a:off x="0" y="0"/>
            <a:ext cx="9906000" cy="6858000"/>
          </a:xfrm>
          <a:prstGeom prst="rect">
            <a:avLst/>
          </a:prstGeom>
        </p:spPr>
      </p:pic>
      <p:sp>
        <p:nvSpPr>
          <p:cNvPr id="3" name="Content Placeholder 2"/>
          <p:cNvSpPr>
            <a:spLocks noGrp="1"/>
          </p:cNvSpPr>
          <p:nvPr>
            <p:ph idx="1" hasCustomPrompt="1"/>
          </p:nvPr>
        </p:nvSpPr>
        <p:spPr>
          <a:xfrm>
            <a:off x="681038" y="1073150"/>
            <a:ext cx="8543925" cy="4351338"/>
          </a:xfrm>
        </p:spPr>
        <p:txBody>
          <a:bodyPr>
            <a:normAutofit/>
          </a:bodyPr>
          <a:lstStyle>
            <a:lvl1pPr marL="0" indent="0">
              <a:spcBef>
                <a:spcPts val="0"/>
              </a:spcBef>
              <a:spcAft>
                <a:spcPts val="1200"/>
              </a:spcAft>
              <a:buNone/>
              <a:defRPr sz="1600">
                <a:latin typeface="Poppins" panose="00000500000000000000" pitchFamily="2" charset="0"/>
                <a:cs typeface="Poppins" panose="00000500000000000000" pitchFamily="2" charset="0"/>
              </a:defRPr>
            </a:lvl1pPr>
          </a:lstStyle>
          <a:p>
            <a:pPr lvl="0"/>
            <a:r>
              <a:rPr lang="en-US" dirty="0"/>
              <a:t>Edit text</a:t>
            </a:r>
          </a:p>
        </p:txBody>
      </p:sp>
      <p:sp>
        <p:nvSpPr>
          <p:cNvPr id="8" name="Title 7">
            <a:extLst>
              <a:ext uri="{FF2B5EF4-FFF2-40B4-BE49-F238E27FC236}">
                <a16:creationId xmlns:a16="http://schemas.microsoft.com/office/drawing/2014/main" id="{27938B96-7F46-4899-AC79-36BA9E9CD4FC}"/>
              </a:ext>
            </a:extLst>
          </p:cNvPr>
          <p:cNvSpPr>
            <a:spLocks noGrp="1"/>
          </p:cNvSpPr>
          <p:nvPr>
            <p:ph type="title" hasCustomPrompt="1"/>
          </p:nvPr>
        </p:nvSpPr>
        <p:spPr>
          <a:xfrm>
            <a:off x="681038" y="365127"/>
            <a:ext cx="8543925" cy="606423"/>
          </a:xfrm>
        </p:spPr>
        <p:txBody>
          <a:bodyPr>
            <a:normAutofit/>
          </a:bodyPr>
          <a:lstStyle>
            <a:lvl1pPr>
              <a:defRPr sz="2400">
                <a:solidFill>
                  <a:srgbClr val="0001B4"/>
                </a:solidFill>
                <a:latin typeface="Poppins" panose="00000500000000000000" pitchFamily="2" charset="0"/>
                <a:cs typeface="Poppins" panose="00000500000000000000" pitchFamily="2" charset="0"/>
              </a:defRPr>
            </a:lvl1pPr>
          </a:lstStyle>
          <a:p>
            <a:r>
              <a:rPr lang="en-US" dirty="0"/>
              <a:t>Title</a:t>
            </a:r>
            <a:endParaRPr lang="en-GB" dirty="0"/>
          </a:p>
        </p:txBody>
      </p:sp>
      <p:pic>
        <p:nvPicPr>
          <p:cNvPr id="5" name="Picture 4">
            <a:extLst>
              <a:ext uri="{FF2B5EF4-FFF2-40B4-BE49-F238E27FC236}">
                <a16:creationId xmlns:a16="http://schemas.microsoft.com/office/drawing/2014/main" id="{7BC46ACA-4B30-457D-951B-7879FF01B774}"/>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235135" y="6176392"/>
            <a:ext cx="1484600" cy="402865"/>
          </a:xfrm>
          <a:prstGeom prst="rect">
            <a:avLst/>
          </a:prstGeom>
        </p:spPr>
      </p:pic>
    </p:spTree>
    <p:extLst>
      <p:ext uri="{BB962C8B-B14F-4D97-AF65-F5344CB8AC3E}">
        <p14:creationId xmlns:p14="http://schemas.microsoft.com/office/powerpoint/2010/main" val="1326219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30AE48-B745-4258-9A90-FF3B260274A3}" type="datetimeFigureOut">
              <a:rPr lang="en-GB" smtClean="0"/>
              <a:t>11/06/2025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DC88E-0A8F-4DEE-B853-4F2B83600CC2}" type="slidenum">
              <a:rPr lang="en-GB" smtClean="0"/>
              <a:t>‹#›</a:t>
            </a:fld>
            <a:endParaRPr lang="en-GB"/>
          </a:p>
        </p:txBody>
      </p:sp>
    </p:spTree>
    <p:extLst>
      <p:ext uri="{BB962C8B-B14F-4D97-AF65-F5344CB8AC3E}">
        <p14:creationId xmlns:p14="http://schemas.microsoft.com/office/powerpoint/2010/main" val="1651363582"/>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thesubath.com/" TargetMode="Externa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5277F-6CD0-421C-AB5A-81E03D8EF0CC}"/>
              </a:ext>
            </a:extLst>
          </p:cNvPr>
          <p:cNvSpPr>
            <a:spLocks noGrp="1"/>
          </p:cNvSpPr>
          <p:nvPr>
            <p:ph type="ctrTitle"/>
          </p:nvPr>
        </p:nvSpPr>
        <p:spPr>
          <a:xfrm>
            <a:off x="0" y="2277831"/>
            <a:ext cx="9906000" cy="2387600"/>
          </a:xfrm>
        </p:spPr>
        <p:txBody>
          <a:bodyPr/>
          <a:lstStyle/>
          <a:p>
            <a:r>
              <a:rPr lang="en-US" dirty="0"/>
              <a:t>Finance Manager</a:t>
            </a:r>
            <a:endParaRPr lang="en-GB" dirty="0"/>
          </a:p>
        </p:txBody>
      </p:sp>
    </p:spTree>
    <p:extLst>
      <p:ext uri="{BB962C8B-B14F-4D97-AF65-F5344CB8AC3E}">
        <p14:creationId xmlns:p14="http://schemas.microsoft.com/office/powerpoint/2010/main" val="1667780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D734E7-1EA2-47A0-99EA-561BC2898810}"/>
              </a:ext>
            </a:extLst>
          </p:cNvPr>
          <p:cNvSpPr>
            <a:spLocks noGrp="1"/>
          </p:cNvSpPr>
          <p:nvPr>
            <p:ph type="title"/>
          </p:nvPr>
        </p:nvSpPr>
        <p:spPr>
          <a:xfrm>
            <a:off x="681037" y="1216839"/>
            <a:ext cx="8543925" cy="1325563"/>
          </a:xfrm>
        </p:spPr>
        <p:txBody>
          <a:bodyPr/>
          <a:lstStyle/>
          <a:p>
            <a:pPr algn="l"/>
            <a:r>
              <a:rPr lang="en-GB" dirty="0"/>
              <a:t>Thank you.</a:t>
            </a:r>
          </a:p>
        </p:txBody>
      </p:sp>
      <p:sp>
        <p:nvSpPr>
          <p:cNvPr id="5" name="Rectangle 4">
            <a:extLst>
              <a:ext uri="{FF2B5EF4-FFF2-40B4-BE49-F238E27FC236}">
                <a16:creationId xmlns:a16="http://schemas.microsoft.com/office/drawing/2014/main" id="{76E28D67-545C-4D5C-B2BD-D93C5DA88528}"/>
              </a:ext>
            </a:extLst>
          </p:cNvPr>
          <p:cNvSpPr/>
          <p:nvPr/>
        </p:nvSpPr>
        <p:spPr>
          <a:xfrm>
            <a:off x="681037" y="2665376"/>
            <a:ext cx="5639304" cy="1815882"/>
          </a:xfrm>
          <a:prstGeom prst="rect">
            <a:avLst/>
          </a:prstGeom>
        </p:spPr>
        <p:txBody>
          <a:bodyPr wrap="square">
            <a:spAutoFit/>
          </a:bodyPr>
          <a:lstStyle/>
          <a:p>
            <a:r>
              <a:rPr lang="en-US" sz="2800" dirty="0">
                <a:solidFill>
                  <a:srgbClr val="FFFFFF"/>
                </a:solidFill>
                <a:latin typeface="Poppins Medium" panose="00000600000000000000" pitchFamily="2" charset="0"/>
                <a:cs typeface="Poppins Medium" panose="00000600000000000000" pitchFamily="2" charset="0"/>
              </a:rPr>
              <a:t>talent-advisor-3@bath.ac.uk</a:t>
            </a:r>
          </a:p>
          <a:p>
            <a:r>
              <a:rPr lang="en-US" sz="2800" dirty="0">
                <a:solidFill>
                  <a:srgbClr val="FFFFFF"/>
                </a:solidFill>
                <a:latin typeface="Poppins Medium" panose="00000600000000000000" pitchFamily="2" charset="0"/>
                <a:cs typeface="Poppins Medium" panose="00000600000000000000" pitchFamily="2" charset="0"/>
              </a:rPr>
              <a:t>01225 38 4736</a:t>
            </a:r>
          </a:p>
          <a:p>
            <a:r>
              <a:rPr lang="en-US" sz="2800" dirty="0">
                <a:solidFill>
                  <a:srgbClr val="FFFFFF"/>
                </a:solidFill>
                <a:latin typeface="Poppins Medium" panose="00000600000000000000" pitchFamily="2" charset="0"/>
                <a:cs typeface="Poppins Medium" panose="00000600000000000000" pitchFamily="2" charset="0"/>
                <a:hlinkClick r:id="rId2"/>
              </a:rPr>
              <a:t>www.thesubath.com</a:t>
            </a:r>
            <a:endParaRPr lang="en-US" sz="2800" dirty="0">
              <a:solidFill>
                <a:srgbClr val="FFFFFF"/>
              </a:solidFill>
              <a:latin typeface="Poppins Medium" panose="00000600000000000000" pitchFamily="2" charset="0"/>
              <a:cs typeface="Poppins Medium" panose="00000600000000000000" pitchFamily="2" charset="0"/>
            </a:endParaRPr>
          </a:p>
          <a:p>
            <a:endParaRPr lang="en-US" sz="2800" dirty="0">
              <a:solidFill>
                <a:srgbClr val="FFFFFF"/>
              </a:solidFill>
              <a:latin typeface="Poppins Medium" panose="00000600000000000000" pitchFamily="2" charset="0"/>
              <a:cs typeface="Poppins Medium" panose="00000600000000000000" pitchFamily="2" charset="0"/>
            </a:endParaRPr>
          </a:p>
        </p:txBody>
      </p:sp>
      <p:sp>
        <p:nvSpPr>
          <p:cNvPr id="6" name="TextBox 5">
            <a:extLst>
              <a:ext uri="{FF2B5EF4-FFF2-40B4-BE49-F238E27FC236}">
                <a16:creationId xmlns:a16="http://schemas.microsoft.com/office/drawing/2014/main" id="{EC699C65-D245-477E-98A7-BAB6D4E6BB92}"/>
              </a:ext>
            </a:extLst>
          </p:cNvPr>
          <p:cNvSpPr txBox="1"/>
          <p:nvPr/>
        </p:nvSpPr>
        <p:spPr>
          <a:xfrm>
            <a:off x="931580" y="4564590"/>
            <a:ext cx="1332000" cy="307777"/>
          </a:xfrm>
          <a:prstGeom prst="rect">
            <a:avLst/>
          </a:prstGeom>
          <a:noFill/>
        </p:spPr>
        <p:txBody>
          <a:bodyPr wrap="square" rtlCol="0">
            <a:spAutoFit/>
          </a:bodyPr>
          <a:lstStyle/>
          <a:p>
            <a:r>
              <a:rPr lang="en-US" sz="1400" dirty="0">
                <a:solidFill>
                  <a:srgbClr val="FFFFFF"/>
                </a:solidFill>
                <a:latin typeface="Poppins Medium" panose="00000600000000000000" pitchFamily="2" charset="0"/>
                <a:cs typeface="Poppins Medium" panose="00000600000000000000" pitchFamily="2" charset="0"/>
              </a:rPr>
              <a:t>@</a:t>
            </a:r>
            <a:r>
              <a:rPr lang="en-US" sz="1400" dirty="0" err="1">
                <a:solidFill>
                  <a:srgbClr val="FFFFFF"/>
                </a:solidFill>
                <a:latin typeface="Poppins Medium" panose="00000600000000000000" pitchFamily="2" charset="0"/>
                <a:cs typeface="Poppins Medium" panose="00000600000000000000" pitchFamily="2" charset="0"/>
              </a:rPr>
              <a:t>thesubath</a:t>
            </a:r>
            <a:endParaRPr lang="en-US" sz="1400" dirty="0">
              <a:solidFill>
                <a:srgbClr val="FFFFFF"/>
              </a:solidFill>
              <a:latin typeface="Poppins Medium" panose="00000600000000000000" pitchFamily="2" charset="0"/>
              <a:cs typeface="Poppins Medium" panose="00000600000000000000" pitchFamily="2" charset="0"/>
            </a:endParaRPr>
          </a:p>
        </p:txBody>
      </p:sp>
      <p:sp>
        <p:nvSpPr>
          <p:cNvPr id="7" name="TextBox 6">
            <a:extLst>
              <a:ext uri="{FF2B5EF4-FFF2-40B4-BE49-F238E27FC236}">
                <a16:creationId xmlns:a16="http://schemas.microsoft.com/office/drawing/2014/main" id="{4A52AC6B-327C-4478-9C68-757C51900F0B}"/>
              </a:ext>
            </a:extLst>
          </p:cNvPr>
          <p:cNvSpPr txBox="1"/>
          <p:nvPr/>
        </p:nvSpPr>
        <p:spPr>
          <a:xfrm>
            <a:off x="2637479" y="4564589"/>
            <a:ext cx="1332000" cy="307777"/>
          </a:xfrm>
          <a:prstGeom prst="rect">
            <a:avLst/>
          </a:prstGeom>
          <a:noFill/>
        </p:spPr>
        <p:txBody>
          <a:bodyPr wrap="square" rtlCol="0">
            <a:spAutoFit/>
          </a:bodyPr>
          <a:lstStyle/>
          <a:p>
            <a:r>
              <a:rPr lang="en-US" sz="1400" dirty="0">
                <a:solidFill>
                  <a:srgbClr val="FFFFFF"/>
                </a:solidFill>
                <a:latin typeface="Poppins Medium" panose="00000600000000000000" pitchFamily="2" charset="0"/>
                <a:cs typeface="Poppins Medium" panose="00000600000000000000" pitchFamily="2" charset="0"/>
              </a:rPr>
              <a:t>@</a:t>
            </a:r>
            <a:r>
              <a:rPr lang="en-US" sz="1400" dirty="0" err="1">
                <a:solidFill>
                  <a:srgbClr val="FFFFFF"/>
                </a:solidFill>
                <a:latin typeface="Poppins Medium" panose="00000600000000000000" pitchFamily="2" charset="0"/>
                <a:cs typeface="Poppins Medium" panose="00000600000000000000" pitchFamily="2" charset="0"/>
              </a:rPr>
              <a:t>thesubath</a:t>
            </a:r>
            <a:endParaRPr lang="en-US" sz="1400" dirty="0">
              <a:solidFill>
                <a:srgbClr val="FFFFFF"/>
              </a:solidFill>
              <a:latin typeface="Poppins Medium" panose="00000600000000000000" pitchFamily="2" charset="0"/>
              <a:cs typeface="Poppins Medium" panose="00000600000000000000" pitchFamily="2" charset="0"/>
            </a:endParaRPr>
          </a:p>
        </p:txBody>
      </p:sp>
      <p:sp>
        <p:nvSpPr>
          <p:cNvPr id="8" name="TextBox 7">
            <a:extLst>
              <a:ext uri="{FF2B5EF4-FFF2-40B4-BE49-F238E27FC236}">
                <a16:creationId xmlns:a16="http://schemas.microsoft.com/office/drawing/2014/main" id="{CFE8A539-7377-4A0F-9702-A25E530CE32A}"/>
              </a:ext>
            </a:extLst>
          </p:cNvPr>
          <p:cNvSpPr txBox="1"/>
          <p:nvPr/>
        </p:nvSpPr>
        <p:spPr>
          <a:xfrm>
            <a:off x="4286999" y="4564588"/>
            <a:ext cx="1332000" cy="307777"/>
          </a:xfrm>
          <a:prstGeom prst="rect">
            <a:avLst/>
          </a:prstGeom>
          <a:noFill/>
        </p:spPr>
        <p:txBody>
          <a:bodyPr wrap="square" rtlCol="0">
            <a:spAutoFit/>
          </a:bodyPr>
          <a:lstStyle/>
          <a:p>
            <a:r>
              <a:rPr lang="en-US" sz="1400" dirty="0">
                <a:solidFill>
                  <a:srgbClr val="FFFFFF"/>
                </a:solidFill>
                <a:latin typeface="Poppins Medium" panose="00000600000000000000" pitchFamily="2" charset="0"/>
                <a:cs typeface="Poppins Medium" panose="00000600000000000000" pitchFamily="2" charset="0"/>
              </a:rPr>
              <a:t>@</a:t>
            </a:r>
            <a:r>
              <a:rPr lang="en-US" sz="1400" dirty="0" err="1">
                <a:solidFill>
                  <a:srgbClr val="FFFFFF"/>
                </a:solidFill>
                <a:latin typeface="Poppins Medium" panose="00000600000000000000" pitchFamily="2" charset="0"/>
                <a:cs typeface="Poppins Medium" panose="00000600000000000000" pitchFamily="2" charset="0"/>
              </a:rPr>
              <a:t>thesubath</a:t>
            </a:r>
            <a:endParaRPr lang="en-US" sz="1400" dirty="0">
              <a:solidFill>
                <a:srgbClr val="FFFFFF"/>
              </a:solidFill>
              <a:latin typeface="Poppins Medium" panose="00000600000000000000" pitchFamily="2" charset="0"/>
              <a:cs typeface="Poppins Medium" panose="00000600000000000000" pitchFamily="2" charset="0"/>
            </a:endParaRPr>
          </a:p>
        </p:txBody>
      </p:sp>
      <p:pic>
        <p:nvPicPr>
          <p:cNvPr id="9" name="Picture 8">
            <a:extLst>
              <a:ext uri="{FF2B5EF4-FFF2-40B4-BE49-F238E27FC236}">
                <a16:creationId xmlns:a16="http://schemas.microsoft.com/office/drawing/2014/main" id="{94606590-147A-4446-987B-F63104E221AD}"/>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81037" y="4580996"/>
            <a:ext cx="250543" cy="252000"/>
          </a:xfrm>
          <a:prstGeom prst="rect">
            <a:avLst/>
          </a:prstGeom>
        </p:spPr>
      </p:pic>
      <p:pic>
        <p:nvPicPr>
          <p:cNvPr id="10" name="Picture 9">
            <a:extLst>
              <a:ext uri="{FF2B5EF4-FFF2-40B4-BE49-F238E27FC236}">
                <a16:creationId xmlns:a16="http://schemas.microsoft.com/office/drawing/2014/main" id="{3A994A5C-29F6-4EF8-A21A-20A716B50B28}"/>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2383323" y="4572802"/>
            <a:ext cx="250608" cy="252000"/>
          </a:xfrm>
          <a:prstGeom prst="rect">
            <a:avLst/>
          </a:prstGeom>
        </p:spPr>
      </p:pic>
      <p:pic>
        <p:nvPicPr>
          <p:cNvPr id="11" name="Picture 10">
            <a:extLst>
              <a:ext uri="{FF2B5EF4-FFF2-40B4-BE49-F238E27FC236}">
                <a16:creationId xmlns:a16="http://schemas.microsoft.com/office/drawing/2014/main" id="{9F14F585-4CB7-4613-80E7-78E618DCC44F}"/>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4067796" y="4583695"/>
            <a:ext cx="219203" cy="188932"/>
          </a:xfrm>
          <a:prstGeom prst="rect">
            <a:avLst/>
          </a:prstGeom>
        </p:spPr>
      </p:pic>
      <p:sp>
        <p:nvSpPr>
          <p:cNvPr id="12" name="TextBox 11">
            <a:extLst>
              <a:ext uri="{FF2B5EF4-FFF2-40B4-BE49-F238E27FC236}">
                <a16:creationId xmlns:a16="http://schemas.microsoft.com/office/drawing/2014/main" id="{CFE8A539-7377-4A0F-9702-A25E530CE32A}"/>
              </a:ext>
            </a:extLst>
          </p:cNvPr>
          <p:cNvSpPr txBox="1"/>
          <p:nvPr/>
        </p:nvSpPr>
        <p:spPr>
          <a:xfrm>
            <a:off x="5643470" y="4510658"/>
            <a:ext cx="2492343" cy="369332"/>
          </a:xfrm>
          <a:prstGeom prst="rect">
            <a:avLst/>
          </a:prstGeom>
          <a:noFill/>
        </p:spPr>
        <p:txBody>
          <a:bodyPr wrap="square" rtlCol="0">
            <a:spAutoFit/>
          </a:bodyPr>
          <a:lstStyle/>
          <a:p>
            <a:r>
              <a:rPr lang="en-US" b="1" dirty="0">
                <a:solidFill>
                  <a:srgbClr val="FFFFFF"/>
                </a:solidFill>
                <a:latin typeface="Poppins Black" panose="00000A00000000000000" pitchFamily="2" charset="0"/>
                <a:cs typeface="Poppins Black" panose="00000A00000000000000" pitchFamily="2" charset="0"/>
              </a:rPr>
              <a:t>in</a:t>
            </a:r>
            <a:r>
              <a:rPr lang="en-US" sz="1400" dirty="0">
                <a:solidFill>
                  <a:srgbClr val="FFFFFF"/>
                </a:solidFill>
                <a:latin typeface="Poppins Medium" panose="00000600000000000000" pitchFamily="2" charset="0"/>
                <a:cs typeface="Poppins Medium" panose="00000600000000000000" pitchFamily="2" charset="0"/>
              </a:rPr>
              <a:t> /company/</a:t>
            </a:r>
            <a:r>
              <a:rPr lang="en-US" sz="1400" dirty="0" err="1">
                <a:solidFill>
                  <a:srgbClr val="FFFFFF"/>
                </a:solidFill>
                <a:latin typeface="Poppins Medium" panose="00000600000000000000" pitchFamily="2" charset="0"/>
                <a:cs typeface="Poppins Medium" panose="00000600000000000000" pitchFamily="2" charset="0"/>
              </a:rPr>
              <a:t>thesubath</a:t>
            </a:r>
            <a:endParaRPr lang="en-US" sz="1400" dirty="0">
              <a:solidFill>
                <a:srgbClr val="FFFFFF"/>
              </a:solidFill>
              <a:latin typeface="Poppins Medium" panose="00000600000000000000" pitchFamily="2" charset="0"/>
              <a:cs typeface="Poppins Medium" panose="00000600000000000000" pitchFamily="2" charset="0"/>
            </a:endParaRPr>
          </a:p>
        </p:txBody>
      </p:sp>
    </p:spTree>
    <p:extLst>
      <p:ext uri="{BB962C8B-B14F-4D97-AF65-F5344CB8AC3E}">
        <p14:creationId xmlns:p14="http://schemas.microsoft.com/office/powerpoint/2010/main" val="1337315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6FD494-32D3-401D-A332-AEAA811040F0}"/>
              </a:ext>
            </a:extLst>
          </p:cNvPr>
          <p:cNvSpPr>
            <a:spLocks noGrp="1"/>
          </p:cNvSpPr>
          <p:nvPr>
            <p:ph idx="1"/>
          </p:nvPr>
        </p:nvSpPr>
        <p:spPr>
          <a:xfrm>
            <a:off x="681038" y="1073149"/>
            <a:ext cx="8543925" cy="5125632"/>
          </a:xfrm>
        </p:spPr>
        <p:txBody>
          <a:bodyPr>
            <a:noAutofit/>
          </a:bodyPr>
          <a:lstStyle/>
          <a:p>
            <a:r>
              <a:rPr lang="en-GB" sz="1600" dirty="0"/>
              <a:t>We’re so pleased you found us. </a:t>
            </a:r>
          </a:p>
          <a:p>
            <a:r>
              <a:rPr lang="en-GB" sz="1600" dirty="0"/>
              <a:t>We believe that students can and want to shape the communities they are part of for the better. </a:t>
            </a:r>
          </a:p>
          <a:p>
            <a:r>
              <a:rPr lang="en-GB" sz="1600" dirty="0"/>
              <a:t>Through our student leaders and elected representatives, we create opportunities for students to come together and inspire them to make change and shape the world around them. </a:t>
            </a:r>
          </a:p>
          <a:p>
            <a:r>
              <a:rPr lang="en-GB" sz="1600" dirty="0"/>
              <a:t>It’s a seriously fun place to work, driven by our values with a diverse and international perspective, with a really supportive staff team and a focus on your development. </a:t>
            </a:r>
          </a:p>
          <a:p>
            <a:r>
              <a:rPr lang="en-GB" sz="1600" dirty="0"/>
              <a:t>Students’ unions come in all shapes and sizes. With job roles at all levels, and with more than 550 unions across the country, you can work with us to start building a career doing what you love. </a:t>
            </a:r>
          </a:p>
          <a:p>
            <a:r>
              <a:rPr lang="en-GB" sz="1600" dirty="0"/>
              <a:t>Come join us! </a:t>
            </a:r>
          </a:p>
          <a:p>
            <a:r>
              <a:rPr lang="en-GB" sz="1600" b="1" dirty="0"/>
              <a:t>Ryan Bird </a:t>
            </a:r>
          </a:p>
          <a:p>
            <a:r>
              <a:rPr lang="en-GB" sz="1600" b="1" dirty="0"/>
              <a:t>Chief Executive</a:t>
            </a:r>
            <a:endParaRPr lang="en-US" sz="1400" b="1" dirty="0">
              <a:solidFill>
                <a:schemeClr val="accent6">
                  <a:lumMod val="10000"/>
                </a:schemeClr>
              </a:solidFill>
            </a:endParaRPr>
          </a:p>
        </p:txBody>
      </p:sp>
      <p:sp>
        <p:nvSpPr>
          <p:cNvPr id="3" name="Title 2">
            <a:extLst>
              <a:ext uri="{FF2B5EF4-FFF2-40B4-BE49-F238E27FC236}">
                <a16:creationId xmlns:a16="http://schemas.microsoft.com/office/drawing/2014/main" id="{144F5C28-2549-489F-A342-67E4E28FDB36}"/>
              </a:ext>
            </a:extLst>
          </p:cNvPr>
          <p:cNvSpPr>
            <a:spLocks noGrp="1"/>
          </p:cNvSpPr>
          <p:nvPr>
            <p:ph type="title"/>
          </p:nvPr>
        </p:nvSpPr>
        <p:spPr/>
        <p:txBody>
          <a:bodyPr>
            <a:normAutofit/>
          </a:bodyPr>
          <a:lstStyle/>
          <a:p>
            <a:r>
              <a:rPr lang="en-US" dirty="0"/>
              <a:t>Welcome</a:t>
            </a:r>
            <a:endParaRPr lang="en-GB" dirty="0"/>
          </a:p>
        </p:txBody>
      </p:sp>
    </p:spTree>
    <p:extLst>
      <p:ext uri="{BB962C8B-B14F-4D97-AF65-F5344CB8AC3E}">
        <p14:creationId xmlns:p14="http://schemas.microsoft.com/office/powerpoint/2010/main" val="330605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6FD494-32D3-401D-A332-AEAA811040F0}"/>
              </a:ext>
            </a:extLst>
          </p:cNvPr>
          <p:cNvSpPr>
            <a:spLocks noGrp="1"/>
          </p:cNvSpPr>
          <p:nvPr>
            <p:ph idx="1"/>
          </p:nvPr>
        </p:nvSpPr>
        <p:spPr>
          <a:xfrm>
            <a:off x="681038" y="1073149"/>
            <a:ext cx="8543925" cy="5125632"/>
          </a:xfrm>
        </p:spPr>
        <p:txBody>
          <a:bodyPr>
            <a:noAutofit/>
          </a:bodyPr>
          <a:lstStyle/>
          <a:p>
            <a:r>
              <a:rPr lang="en-US" sz="1400" dirty="0">
                <a:solidFill>
                  <a:schemeClr val="accent6">
                    <a:lumMod val="10000"/>
                  </a:schemeClr>
                </a:solidFill>
              </a:rPr>
              <a:t>The SU </a:t>
            </a:r>
            <a:r>
              <a:rPr lang="en-US" sz="1400" i="1" dirty="0">
                <a:solidFill>
                  <a:schemeClr val="accent6">
                    <a:lumMod val="10000"/>
                  </a:schemeClr>
                </a:solidFill>
              </a:rPr>
              <a:t>is</a:t>
            </a:r>
            <a:r>
              <a:rPr lang="en-US" sz="1400" dirty="0">
                <a:solidFill>
                  <a:schemeClr val="accent6">
                    <a:lumMod val="10000"/>
                  </a:schemeClr>
                </a:solidFill>
              </a:rPr>
              <a:t> the body of students at the University of Bath. We believe that when students come together, they can shape the communities they are part of for the better. Through our student leaders and elected representatives, we grow and support communities of students as they provide opportunities for others and change the world around us for the better.</a:t>
            </a:r>
          </a:p>
          <a:p>
            <a:r>
              <a:rPr lang="en-US" sz="1400" dirty="0">
                <a:solidFill>
                  <a:schemeClr val="accent6">
                    <a:lumMod val="10000"/>
                  </a:schemeClr>
                </a:solidFill>
              </a:rPr>
              <a:t>Together we: Promote student interest and welfare; Provide support and advice; Represent the student community with the University and others; Provide social, cultural, sporting and recreational activities. </a:t>
            </a:r>
          </a:p>
          <a:p>
            <a:r>
              <a:rPr lang="en-US" sz="1400" dirty="0">
                <a:solidFill>
                  <a:schemeClr val="accent6">
                    <a:lumMod val="10000"/>
                  </a:schemeClr>
                </a:solidFill>
              </a:rPr>
              <a:t>How we do this is through student-led:</a:t>
            </a:r>
          </a:p>
          <a:p>
            <a:pPr marL="285750" indent="-285750">
              <a:spcAft>
                <a:spcPts val="0"/>
              </a:spcAft>
              <a:buFont typeface="Arial" panose="020B0604020202020204" pitchFamily="34" charset="0"/>
              <a:buChar char="•"/>
            </a:pPr>
            <a:r>
              <a:rPr lang="en-US" sz="1400" dirty="0">
                <a:solidFill>
                  <a:schemeClr val="accent6">
                    <a:lumMod val="10000"/>
                  </a:schemeClr>
                </a:solidFill>
              </a:rPr>
              <a:t>Voice – helping students stand up, speak up and make their voice heard,</a:t>
            </a:r>
          </a:p>
          <a:p>
            <a:pPr marL="285750" indent="-285750">
              <a:spcAft>
                <a:spcPts val="0"/>
              </a:spcAft>
              <a:buFont typeface="Arial" panose="020B0604020202020204" pitchFamily="34" charset="0"/>
              <a:buChar char="•"/>
            </a:pPr>
            <a:r>
              <a:rPr lang="en-US" sz="1400" dirty="0">
                <a:solidFill>
                  <a:schemeClr val="accent6">
                    <a:lumMod val="10000"/>
                  </a:schemeClr>
                </a:solidFill>
              </a:rPr>
              <a:t>Experiences – making friends and memories that last a lifetime, </a:t>
            </a:r>
          </a:p>
          <a:p>
            <a:pPr marL="285750" indent="-285750">
              <a:spcAft>
                <a:spcPts val="0"/>
              </a:spcAft>
              <a:buFont typeface="Arial" panose="020B0604020202020204" pitchFamily="34" charset="0"/>
              <a:buChar char="•"/>
            </a:pPr>
            <a:r>
              <a:rPr lang="en-US" sz="1400" dirty="0">
                <a:solidFill>
                  <a:schemeClr val="accent6">
                    <a:lumMod val="10000"/>
                  </a:schemeClr>
                </a:solidFill>
              </a:rPr>
              <a:t>Groups - broadening horizons with our communities of students, </a:t>
            </a:r>
          </a:p>
          <a:p>
            <a:pPr marL="285750" indent="-285750">
              <a:spcAft>
                <a:spcPts val="0"/>
              </a:spcAft>
              <a:buFont typeface="Arial" panose="020B0604020202020204" pitchFamily="34" charset="0"/>
              <a:buChar char="•"/>
            </a:pPr>
            <a:r>
              <a:rPr lang="en-US" sz="1400" dirty="0">
                <a:solidFill>
                  <a:schemeClr val="accent6">
                    <a:lumMod val="10000"/>
                  </a:schemeClr>
                </a:solidFill>
              </a:rPr>
              <a:t>Support – providing advice and support on student life, </a:t>
            </a:r>
          </a:p>
          <a:p>
            <a:pPr marL="285750" indent="-285750">
              <a:spcAft>
                <a:spcPts val="0"/>
              </a:spcAft>
              <a:buFont typeface="Arial" panose="020B0604020202020204" pitchFamily="34" charset="0"/>
              <a:buChar char="•"/>
            </a:pPr>
            <a:r>
              <a:rPr lang="en-US" sz="1400" dirty="0">
                <a:solidFill>
                  <a:schemeClr val="accent6">
                    <a:lumMod val="10000"/>
                  </a:schemeClr>
                </a:solidFill>
              </a:rPr>
              <a:t>Development - developing the skills students need to lead and change. </a:t>
            </a:r>
          </a:p>
          <a:p>
            <a:pPr>
              <a:spcAft>
                <a:spcPts val="0"/>
              </a:spcAft>
            </a:pPr>
            <a:endParaRPr lang="en-US" sz="1400" dirty="0">
              <a:solidFill>
                <a:schemeClr val="accent6">
                  <a:lumMod val="10000"/>
                </a:schemeClr>
              </a:solidFill>
            </a:endParaRPr>
          </a:p>
          <a:p>
            <a:r>
              <a:rPr lang="en-US" sz="1400" dirty="0">
                <a:solidFill>
                  <a:schemeClr val="accent6">
                    <a:lumMod val="10000"/>
                  </a:schemeClr>
                </a:solidFill>
              </a:rPr>
              <a:t>Our work is overseen by an independent board made up of six elected student officers, two independent students and five external independent trustees.  The SU is funded by a grant from the University of Bath, membership income and the commercial revenue that we generate through our range of student spaces and services.</a:t>
            </a:r>
          </a:p>
        </p:txBody>
      </p:sp>
      <p:sp>
        <p:nvSpPr>
          <p:cNvPr id="3" name="Title 2">
            <a:extLst>
              <a:ext uri="{FF2B5EF4-FFF2-40B4-BE49-F238E27FC236}">
                <a16:creationId xmlns:a16="http://schemas.microsoft.com/office/drawing/2014/main" id="{144F5C28-2549-489F-A342-67E4E28FDB36}"/>
              </a:ext>
            </a:extLst>
          </p:cNvPr>
          <p:cNvSpPr>
            <a:spLocks noGrp="1"/>
          </p:cNvSpPr>
          <p:nvPr>
            <p:ph type="title"/>
          </p:nvPr>
        </p:nvSpPr>
        <p:spPr/>
        <p:txBody>
          <a:bodyPr>
            <a:normAutofit/>
          </a:bodyPr>
          <a:lstStyle/>
          <a:p>
            <a:r>
              <a:rPr lang="en-US" dirty="0"/>
              <a:t>What we do</a:t>
            </a:r>
            <a:endParaRPr lang="en-GB" dirty="0"/>
          </a:p>
        </p:txBody>
      </p:sp>
    </p:spTree>
    <p:extLst>
      <p:ext uri="{BB962C8B-B14F-4D97-AF65-F5344CB8AC3E}">
        <p14:creationId xmlns:p14="http://schemas.microsoft.com/office/powerpoint/2010/main" val="4210834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872428-C041-4139-A206-BB45AB138B3E}"/>
              </a:ext>
            </a:extLst>
          </p:cNvPr>
          <p:cNvSpPr>
            <a:spLocks noGrp="1"/>
          </p:cNvSpPr>
          <p:nvPr>
            <p:ph idx="1"/>
          </p:nvPr>
        </p:nvSpPr>
        <p:spPr>
          <a:xfrm>
            <a:off x="681038" y="3567358"/>
            <a:ext cx="8543925" cy="2452556"/>
          </a:xfrm>
        </p:spPr>
        <p:txBody>
          <a:bodyPr>
            <a:normAutofit/>
          </a:bodyPr>
          <a:lstStyle/>
          <a:p>
            <a:r>
              <a:rPr lang="en-US" sz="1400" dirty="0">
                <a:solidFill>
                  <a:schemeClr val="accent6">
                    <a:lumMod val="10000"/>
                  </a:schemeClr>
                </a:solidFill>
              </a:rPr>
              <a:t>The Finance Manager is responsible for managing the day-to-day financial operations of The SU. Supporting and </a:t>
            </a:r>
            <a:r>
              <a:rPr lang="en-US" sz="1400" dirty="0" err="1">
                <a:solidFill>
                  <a:schemeClr val="accent6">
                    <a:lumMod val="10000"/>
                  </a:schemeClr>
                </a:solidFill>
              </a:rPr>
              <a:t>deputising</a:t>
            </a:r>
            <a:r>
              <a:rPr lang="en-US" sz="1400" dirty="0">
                <a:solidFill>
                  <a:schemeClr val="accent6">
                    <a:lumMod val="10000"/>
                  </a:schemeClr>
                </a:solidFill>
              </a:rPr>
              <a:t> for the Head of Finance, the role will be accountable for the provision of effective and efficient finance operation, acting as the primary source of advice for staff, officers and students on budgets and day-to-day financial matters. This includes maintaining up-to-date budget position for student groups and departments, planning for resource change, and other associated activities. The role will manage the front-desk team of Finance Assistants, using accountancy knowledge and experience to oversee all finance operations.</a:t>
            </a:r>
            <a:endParaRPr lang="en-GB" sz="1400" dirty="0"/>
          </a:p>
        </p:txBody>
      </p:sp>
      <p:sp>
        <p:nvSpPr>
          <p:cNvPr id="3" name="Title 2">
            <a:extLst>
              <a:ext uri="{FF2B5EF4-FFF2-40B4-BE49-F238E27FC236}">
                <a16:creationId xmlns:a16="http://schemas.microsoft.com/office/drawing/2014/main" id="{0B7DF6C9-12E4-496B-A0F1-69522705AD0F}"/>
              </a:ext>
            </a:extLst>
          </p:cNvPr>
          <p:cNvSpPr>
            <a:spLocks noGrp="1"/>
          </p:cNvSpPr>
          <p:nvPr>
            <p:ph type="title"/>
          </p:nvPr>
        </p:nvSpPr>
        <p:spPr/>
        <p:txBody>
          <a:bodyPr>
            <a:normAutofit/>
          </a:bodyPr>
          <a:lstStyle/>
          <a:p>
            <a:r>
              <a:rPr lang="en-US" dirty="0"/>
              <a:t>Summary of the job</a:t>
            </a:r>
            <a:endParaRPr lang="en-GB" dirty="0"/>
          </a:p>
        </p:txBody>
      </p:sp>
      <p:graphicFrame>
        <p:nvGraphicFramePr>
          <p:cNvPr id="4" name="Table 3">
            <a:extLst>
              <a:ext uri="{FF2B5EF4-FFF2-40B4-BE49-F238E27FC236}">
                <a16:creationId xmlns:a16="http://schemas.microsoft.com/office/drawing/2014/main" id="{CAC2B973-7D82-4429-A112-B356225004B7}"/>
              </a:ext>
            </a:extLst>
          </p:cNvPr>
          <p:cNvGraphicFramePr>
            <a:graphicFrameLocks noGrp="1"/>
          </p:cNvGraphicFramePr>
          <p:nvPr>
            <p:extLst>
              <p:ext uri="{D42A27DB-BD31-4B8C-83A1-F6EECF244321}">
                <p14:modId xmlns:p14="http://schemas.microsoft.com/office/powerpoint/2010/main" val="4241366094"/>
              </p:ext>
            </p:extLst>
          </p:nvPr>
        </p:nvGraphicFramePr>
        <p:xfrm>
          <a:off x="681037" y="1470574"/>
          <a:ext cx="8543925" cy="2042160"/>
        </p:xfrm>
        <a:graphic>
          <a:graphicData uri="http://schemas.openxmlformats.org/drawingml/2006/table">
            <a:tbl>
              <a:tblPr>
                <a:tableStyleId>{F5AB1C69-6EDB-4FF4-983F-18BD219EF322}</a:tableStyleId>
              </a:tblPr>
              <a:tblGrid>
                <a:gridCol w="2646954">
                  <a:extLst>
                    <a:ext uri="{9D8B030D-6E8A-4147-A177-3AD203B41FA5}">
                      <a16:colId xmlns:a16="http://schemas.microsoft.com/office/drawing/2014/main" val="2164796086"/>
                    </a:ext>
                  </a:extLst>
                </a:gridCol>
                <a:gridCol w="5896971">
                  <a:extLst>
                    <a:ext uri="{9D8B030D-6E8A-4147-A177-3AD203B41FA5}">
                      <a16:colId xmlns:a16="http://schemas.microsoft.com/office/drawing/2014/main" val="2471764891"/>
                    </a:ext>
                  </a:extLst>
                </a:gridCol>
              </a:tblGrid>
              <a:tr h="252000">
                <a:tc>
                  <a:txBody>
                    <a:bodyPr/>
                    <a:lstStyle/>
                    <a:p>
                      <a:r>
                        <a:rPr lang="en-US" sz="1400" b="1" dirty="0">
                          <a:solidFill>
                            <a:schemeClr val="accent6">
                              <a:lumMod val="10000"/>
                            </a:schemeClr>
                          </a:solidFill>
                          <a:latin typeface="Poppins" panose="00000500000000000000" pitchFamily="2" charset="0"/>
                          <a:cs typeface="Poppins" panose="00000500000000000000" pitchFamily="2" charset="0"/>
                        </a:rPr>
                        <a:t>Annual salary</a:t>
                      </a:r>
                      <a:endParaRPr lang="en-GB" sz="1400" b="1" dirty="0">
                        <a:solidFill>
                          <a:schemeClr val="accent6">
                            <a:lumMod val="10000"/>
                          </a:schemeClr>
                        </a:solidFill>
                        <a:latin typeface="Poppins" panose="00000500000000000000" pitchFamily="2" charset="0"/>
                        <a:cs typeface="Poppins" panose="00000500000000000000" pitchFamily="2" charset="0"/>
                      </a:endParaRPr>
                    </a:p>
                  </a:txBody>
                  <a:tcPr/>
                </a:tc>
                <a:tc>
                  <a:txBody>
                    <a:bodyPr/>
                    <a:lstStyle/>
                    <a:p>
                      <a:r>
                        <a:rPr lang="en-US" sz="1400">
                          <a:solidFill>
                            <a:schemeClr val="accent6">
                              <a:lumMod val="10000"/>
                            </a:schemeClr>
                          </a:solidFill>
                          <a:latin typeface="Poppins" panose="00000500000000000000" pitchFamily="2" charset="0"/>
                          <a:cs typeface="Poppins" panose="00000500000000000000" pitchFamily="2" charset="0"/>
                        </a:rPr>
                        <a:t>£37,999-45,163 </a:t>
                      </a:r>
                      <a:r>
                        <a:rPr lang="en-US" sz="1400" i="1" dirty="0">
                          <a:solidFill>
                            <a:schemeClr val="accent6">
                              <a:lumMod val="10000"/>
                            </a:schemeClr>
                          </a:solidFill>
                          <a:latin typeface="Poppins" panose="00000500000000000000" pitchFamily="2" charset="0"/>
                          <a:cs typeface="Poppins" panose="00000500000000000000" pitchFamily="2" charset="0"/>
                        </a:rPr>
                        <a:t>pro rata</a:t>
                      </a:r>
                      <a:r>
                        <a:rPr lang="en-US" sz="1400" dirty="0">
                          <a:solidFill>
                            <a:schemeClr val="accent6">
                              <a:lumMod val="10000"/>
                            </a:schemeClr>
                          </a:solidFill>
                          <a:latin typeface="Poppins" panose="00000500000000000000" pitchFamily="2" charset="0"/>
                          <a:cs typeface="Poppins" panose="00000500000000000000" pitchFamily="2" charset="0"/>
                        </a:rPr>
                        <a:t> (Grade 7)</a:t>
                      </a:r>
                      <a:endParaRPr lang="en-GB" sz="1400" dirty="0">
                        <a:solidFill>
                          <a:schemeClr val="accent6">
                            <a:lumMod val="10000"/>
                          </a:schemeClr>
                        </a:solidFill>
                        <a:latin typeface="Poppins" panose="00000500000000000000" pitchFamily="2" charset="0"/>
                        <a:cs typeface="Poppins" panose="00000500000000000000" pitchFamily="2" charset="0"/>
                      </a:endParaRPr>
                    </a:p>
                  </a:txBody>
                  <a:tcPr/>
                </a:tc>
                <a:extLst>
                  <a:ext uri="{0D108BD9-81ED-4DB2-BD59-A6C34878D82A}">
                    <a16:rowId xmlns:a16="http://schemas.microsoft.com/office/drawing/2014/main" val="296717975"/>
                  </a:ext>
                </a:extLst>
              </a:tr>
              <a:tr h="252000">
                <a:tc>
                  <a:txBody>
                    <a:bodyPr/>
                    <a:lstStyle/>
                    <a:p>
                      <a:r>
                        <a:rPr lang="en-US" sz="1400" b="1" dirty="0">
                          <a:solidFill>
                            <a:schemeClr val="accent6">
                              <a:lumMod val="10000"/>
                            </a:schemeClr>
                          </a:solidFill>
                          <a:latin typeface="Poppins" panose="00000500000000000000" pitchFamily="2" charset="0"/>
                          <a:cs typeface="Poppins" panose="00000500000000000000" pitchFamily="2" charset="0"/>
                        </a:rPr>
                        <a:t>Contract</a:t>
                      </a:r>
                      <a:endParaRPr lang="en-GB" sz="1400" b="1" dirty="0">
                        <a:solidFill>
                          <a:schemeClr val="accent6">
                            <a:lumMod val="10000"/>
                          </a:schemeClr>
                        </a:solidFill>
                        <a:latin typeface="Poppins" panose="00000500000000000000" pitchFamily="2" charset="0"/>
                        <a:cs typeface="Poppins" panose="00000500000000000000" pitchFamily="2" charset="0"/>
                      </a:endParaRPr>
                    </a:p>
                  </a:txBody>
                  <a:tcPr/>
                </a:tc>
                <a:tc>
                  <a:txBody>
                    <a:bodyPr/>
                    <a:lstStyle/>
                    <a:p>
                      <a:r>
                        <a:rPr lang="en-US" sz="1400" dirty="0">
                          <a:solidFill>
                            <a:schemeClr val="accent6">
                              <a:lumMod val="10000"/>
                            </a:schemeClr>
                          </a:solidFill>
                          <a:latin typeface="Poppins" panose="00000500000000000000" pitchFamily="2" charset="0"/>
                          <a:cs typeface="Poppins" panose="00000500000000000000" pitchFamily="2" charset="0"/>
                        </a:rPr>
                        <a:t>Permanent</a:t>
                      </a:r>
                      <a:endParaRPr lang="en-GB" sz="1400" dirty="0">
                        <a:solidFill>
                          <a:schemeClr val="accent6">
                            <a:lumMod val="10000"/>
                          </a:schemeClr>
                        </a:solidFill>
                        <a:latin typeface="Poppins" panose="00000500000000000000" pitchFamily="2" charset="0"/>
                        <a:cs typeface="Poppins" panose="00000500000000000000" pitchFamily="2" charset="0"/>
                      </a:endParaRPr>
                    </a:p>
                  </a:txBody>
                  <a:tcPr/>
                </a:tc>
                <a:extLst>
                  <a:ext uri="{0D108BD9-81ED-4DB2-BD59-A6C34878D82A}">
                    <a16:rowId xmlns:a16="http://schemas.microsoft.com/office/drawing/2014/main" val="602256842"/>
                  </a:ext>
                </a:extLst>
              </a:tr>
              <a:tr h="252000">
                <a:tc>
                  <a:txBody>
                    <a:bodyPr/>
                    <a:lstStyle/>
                    <a:p>
                      <a:r>
                        <a:rPr lang="en-US" sz="1400" b="1" dirty="0">
                          <a:solidFill>
                            <a:schemeClr val="accent6">
                              <a:lumMod val="10000"/>
                            </a:schemeClr>
                          </a:solidFill>
                          <a:latin typeface="Poppins" panose="00000500000000000000" pitchFamily="2" charset="0"/>
                          <a:cs typeface="Poppins" panose="00000500000000000000" pitchFamily="2" charset="0"/>
                        </a:rPr>
                        <a:t>Working hours</a:t>
                      </a:r>
                      <a:endParaRPr lang="en-GB" sz="1400" b="1" dirty="0">
                        <a:solidFill>
                          <a:schemeClr val="accent6">
                            <a:lumMod val="10000"/>
                          </a:schemeClr>
                        </a:solidFill>
                        <a:latin typeface="Poppins" panose="00000500000000000000" pitchFamily="2" charset="0"/>
                        <a:cs typeface="Poppins" panose="00000500000000000000" pitchFamily="2" charset="0"/>
                      </a:endParaRPr>
                    </a:p>
                  </a:txBody>
                  <a:tcPr/>
                </a:tc>
                <a:tc>
                  <a:txBody>
                    <a:bodyPr/>
                    <a:lstStyle/>
                    <a:p>
                      <a:r>
                        <a:rPr lang="en-US" sz="1400" dirty="0">
                          <a:solidFill>
                            <a:schemeClr val="accent6">
                              <a:lumMod val="10000"/>
                            </a:schemeClr>
                          </a:solidFill>
                          <a:latin typeface="Poppins" panose="00000500000000000000" pitchFamily="2" charset="0"/>
                          <a:cs typeface="Poppins" panose="00000500000000000000" pitchFamily="2" charset="0"/>
                        </a:rPr>
                        <a:t>Full or Part Time</a:t>
                      </a:r>
                      <a:endParaRPr lang="en-GB" sz="1400" dirty="0">
                        <a:solidFill>
                          <a:schemeClr val="accent6">
                            <a:lumMod val="10000"/>
                          </a:schemeClr>
                        </a:solidFill>
                        <a:latin typeface="Poppins" panose="00000500000000000000" pitchFamily="2" charset="0"/>
                        <a:cs typeface="Poppins" panose="00000500000000000000" pitchFamily="2" charset="0"/>
                      </a:endParaRPr>
                    </a:p>
                  </a:txBody>
                  <a:tcPr/>
                </a:tc>
                <a:extLst>
                  <a:ext uri="{0D108BD9-81ED-4DB2-BD59-A6C34878D82A}">
                    <a16:rowId xmlns:a16="http://schemas.microsoft.com/office/drawing/2014/main" val="2309991657"/>
                  </a:ext>
                </a:extLst>
              </a:tr>
              <a:tr h="252000">
                <a:tc>
                  <a:txBody>
                    <a:bodyPr/>
                    <a:lstStyle/>
                    <a:p>
                      <a:r>
                        <a:rPr lang="en-US" sz="1400" b="1" dirty="0">
                          <a:solidFill>
                            <a:schemeClr val="accent6">
                              <a:lumMod val="10000"/>
                            </a:schemeClr>
                          </a:solidFill>
                          <a:latin typeface="Poppins" panose="00000500000000000000" pitchFamily="2" charset="0"/>
                          <a:cs typeface="Poppins" panose="00000500000000000000" pitchFamily="2" charset="0"/>
                        </a:rPr>
                        <a:t>Location</a:t>
                      </a:r>
                      <a:endParaRPr lang="en-GB" sz="1400" b="1" dirty="0">
                        <a:solidFill>
                          <a:schemeClr val="accent6">
                            <a:lumMod val="10000"/>
                          </a:schemeClr>
                        </a:solidFill>
                        <a:latin typeface="Poppins" panose="00000500000000000000" pitchFamily="2" charset="0"/>
                        <a:cs typeface="Poppins" panose="00000500000000000000" pitchFamily="2" charset="0"/>
                      </a:endParaRPr>
                    </a:p>
                  </a:txBody>
                  <a:tcPr/>
                </a:tc>
                <a:tc>
                  <a:txBody>
                    <a:bodyPr/>
                    <a:lstStyle/>
                    <a:p>
                      <a:r>
                        <a:rPr lang="en-US" sz="1400" dirty="0">
                          <a:solidFill>
                            <a:schemeClr val="accent6">
                              <a:lumMod val="10000"/>
                            </a:schemeClr>
                          </a:solidFill>
                          <a:latin typeface="Poppins" panose="00000500000000000000" pitchFamily="2" charset="0"/>
                          <a:cs typeface="Poppins" panose="00000500000000000000" pitchFamily="2" charset="0"/>
                        </a:rPr>
                        <a:t>University premises / working from home</a:t>
                      </a:r>
                      <a:endParaRPr lang="en-GB" sz="1400" dirty="0">
                        <a:solidFill>
                          <a:schemeClr val="accent6">
                            <a:lumMod val="10000"/>
                          </a:schemeClr>
                        </a:solidFill>
                        <a:latin typeface="Poppins" panose="00000500000000000000" pitchFamily="2" charset="0"/>
                        <a:cs typeface="Poppins" panose="00000500000000000000" pitchFamily="2" charset="0"/>
                      </a:endParaRPr>
                    </a:p>
                  </a:txBody>
                  <a:tcPr/>
                </a:tc>
                <a:extLst>
                  <a:ext uri="{0D108BD9-81ED-4DB2-BD59-A6C34878D82A}">
                    <a16:rowId xmlns:a16="http://schemas.microsoft.com/office/drawing/2014/main" val="1542502691"/>
                  </a:ext>
                </a:extLst>
              </a:tr>
              <a:tr h="252000">
                <a:tc>
                  <a:txBody>
                    <a:bodyPr/>
                    <a:lstStyle/>
                    <a:p>
                      <a:r>
                        <a:rPr lang="en-US" sz="1400" b="1" dirty="0">
                          <a:solidFill>
                            <a:schemeClr val="accent6">
                              <a:lumMod val="10000"/>
                            </a:schemeClr>
                          </a:solidFill>
                          <a:latin typeface="Poppins" panose="00000500000000000000" pitchFamily="2" charset="0"/>
                          <a:cs typeface="Poppins" panose="00000500000000000000" pitchFamily="2" charset="0"/>
                        </a:rPr>
                        <a:t>Reporting to</a:t>
                      </a:r>
                      <a:endParaRPr lang="en-GB" sz="1400" b="1" dirty="0">
                        <a:solidFill>
                          <a:schemeClr val="accent6">
                            <a:lumMod val="10000"/>
                          </a:schemeClr>
                        </a:solidFill>
                        <a:latin typeface="Poppins" panose="00000500000000000000" pitchFamily="2" charset="0"/>
                        <a:cs typeface="Poppins" panose="00000500000000000000" pitchFamily="2" charset="0"/>
                      </a:endParaRPr>
                    </a:p>
                  </a:txBody>
                  <a:tcPr/>
                </a:tc>
                <a:tc>
                  <a:txBody>
                    <a:bodyPr/>
                    <a:lstStyle/>
                    <a:p>
                      <a:r>
                        <a:rPr lang="en-US" sz="1400" dirty="0">
                          <a:solidFill>
                            <a:schemeClr val="accent6">
                              <a:lumMod val="10000"/>
                            </a:schemeClr>
                          </a:solidFill>
                          <a:latin typeface="Poppins" panose="00000500000000000000" pitchFamily="2" charset="0"/>
                          <a:cs typeface="Poppins" panose="00000500000000000000" pitchFamily="2" charset="0"/>
                        </a:rPr>
                        <a:t>Head of Finance</a:t>
                      </a:r>
                      <a:endParaRPr lang="en-GB" sz="1400" dirty="0">
                        <a:solidFill>
                          <a:schemeClr val="accent6">
                            <a:lumMod val="10000"/>
                          </a:schemeClr>
                        </a:solidFill>
                        <a:latin typeface="Poppins" panose="00000500000000000000" pitchFamily="2" charset="0"/>
                        <a:cs typeface="Poppins" panose="00000500000000000000" pitchFamily="2" charset="0"/>
                      </a:endParaRPr>
                    </a:p>
                  </a:txBody>
                  <a:tcPr/>
                </a:tc>
                <a:extLst>
                  <a:ext uri="{0D108BD9-81ED-4DB2-BD59-A6C34878D82A}">
                    <a16:rowId xmlns:a16="http://schemas.microsoft.com/office/drawing/2014/main" val="534147168"/>
                  </a:ext>
                </a:extLst>
              </a:tr>
              <a:tr h="252000">
                <a:tc>
                  <a:txBody>
                    <a:bodyPr/>
                    <a:lstStyle/>
                    <a:p>
                      <a:r>
                        <a:rPr lang="en-US" sz="1400" b="1" dirty="0">
                          <a:solidFill>
                            <a:schemeClr val="accent6">
                              <a:lumMod val="10000"/>
                            </a:schemeClr>
                          </a:solidFill>
                          <a:latin typeface="Poppins" panose="00000500000000000000" pitchFamily="2" charset="0"/>
                          <a:cs typeface="Poppins" panose="00000500000000000000" pitchFamily="2" charset="0"/>
                        </a:rPr>
                        <a:t>Responsible for</a:t>
                      </a:r>
                      <a:endParaRPr lang="en-GB" sz="1400" b="1" dirty="0">
                        <a:solidFill>
                          <a:schemeClr val="accent6">
                            <a:lumMod val="10000"/>
                          </a:schemeClr>
                        </a:solidFill>
                        <a:latin typeface="Poppins" panose="00000500000000000000" pitchFamily="2" charset="0"/>
                        <a:cs typeface="Poppins" panose="00000500000000000000" pitchFamily="2" charset="0"/>
                      </a:endParaRPr>
                    </a:p>
                  </a:txBody>
                  <a:tcPr/>
                </a:tc>
                <a:tc>
                  <a:txBody>
                    <a:bodyPr/>
                    <a:lstStyle/>
                    <a:p>
                      <a:r>
                        <a:rPr lang="en-US" sz="1400" dirty="0">
                          <a:solidFill>
                            <a:schemeClr val="accent6">
                              <a:lumMod val="10000"/>
                            </a:schemeClr>
                          </a:solidFill>
                          <a:latin typeface="Poppins" panose="00000500000000000000" pitchFamily="2" charset="0"/>
                          <a:cs typeface="Poppins" panose="00000500000000000000" pitchFamily="2" charset="0"/>
                        </a:rPr>
                        <a:t>Finance Assistant (Sales Ledger), Finance Assistant (Purchase Ledger) and casual staff</a:t>
                      </a:r>
                      <a:endParaRPr lang="en-GB" sz="1400" dirty="0">
                        <a:solidFill>
                          <a:schemeClr val="accent6">
                            <a:lumMod val="10000"/>
                          </a:schemeClr>
                        </a:solidFill>
                        <a:latin typeface="Poppins" panose="00000500000000000000" pitchFamily="2" charset="0"/>
                        <a:cs typeface="Poppins" panose="00000500000000000000" pitchFamily="2" charset="0"/>
                      </a:endParaRPr>
                    </a:p>
                  </a:txBody>
                  <a:tcPr/>
                </a:tc>
                <a:extLst>
                  <a:ext uri="{0D108BD9-81ED-4DB2-BD59-A6C34878D82A}">
                    <a16:rowId xmlns:a16="http://schemas.microsoft.com/office/drawing/2014/main" val="2207511455"/>
                  </a:ext>
                </a:extLst>
              </a:tr>
            </a:tbl>
          </a:graphicData>
        </a:graphic>
      </p:graphicFrame>
    </p:spTree>
    <p:extLst>
      <p:ext uri="{BB962C8B-B14F-4D97-AF65-F5344CB8AC3E}">
        <p14:creationId xmlns:p14="http://schemas.microsoft.com/office/powerpoint/2010/main" val="1472019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351129-669F-4E32-82C1-3491BDB69301}"/>
              </a:ext>
            </a:extLst>
          </p:cNvPr>
          <p:cNvSpPr>
            <a:spLocks noGrp="1"/>
          </p:cNvSpPr>
          <p:nvPr>
            <p:ph idx="1"/>
          </p:nvPr>
        </p:nvSpPr>
        <p:spPr>
          <a:xfrm>
            <a:off x="681038" y="1073150"/>
            <a:ext cx="8543925" cy="4870450"/>
          </a:xfrm>
        </p:spPr>
        <p:txBody>
          <a:bodyPr>
            <a:normAutofit/>
          </a:bodyPr>
          <a:lstStyle/>
          <a:p>
            <a:r>
              <a:rPr lang="en-US" sz="1400" dirty="0">
                <a:solidFill>
                  <a:schemeClr val="accent6">
                    <a:lumMod val="10000"/>
                  </a:schemeClr>
                </a:solidFill>
              </a:rPr>
              <a:t>The Finance Manager is responsible for managing the day-to-day financial operations of The SU. Working as part of a busy team at the heart of The SU, you will be accountable for making sure that the staff and students have the finance support they need to deliver our charitable purpose. This includes making sure that the finance office runs smoothly, and that staff and students know how to seamlessly make financial transactions, using efficient, effective and increasingly online processes. </a:t>
            </a:r>
          </a:p>
          <a:p>
            <a:r>
              <a:rPr lang="en-US" sz="1400" dirty="0">
                <a:solidFill>
                  <a:schemeClr val="accent6">
                    <a:lumMod val="10000"/>
                  </a:schemeClr>
                </a:solidFill>
              </a:rPr>
              <a:t>Your relationship with student treasurers and budget holders will be key, and you will be responsible for making sure they have up to date and reliable management information, as well as ensuring that finance policies and processes are followed throughout the organisation.</a:t>
            </a:r>
          </a:p>
          <a:p>
            <a:r>
              <a:rPr lang="en-US" sz="1400" dirty="0">
                <a:solidFill>
                  <a:schemeClr val="accent6">
                    <a:lumMod val="10000"/>
                  </a:schemeClr>
                </a:solidFill>
              </a:rPr>
              <a:t>You will act as finance lead on events and a range of projects, as well as providing expert knowledge of fundraising and grants support. You will also support the Head of Finance in delivering the strategic aims of the organisation, whilst also stepping in to support the day-to-day delivery of your team. </a:t>
            </a:r>
          </a:p>
          <a:p>
            <a:r>
              <a:rPr lang="en-US" sz="1400" dirty="0">
                <a:solidFill>
                  <a:schemeClr val="accent6">
                    <a:lumMod val="10000"/>
                  </a:schemeClr>
                </a:solidFill>
                <a:latin typeface="Poppins" panose="00000500000000000000" pitchFamily="2" charset="0"/>
                <a:cs typeface="Poppins" panose="00000500000000000000" pitchFamily="2" charset="0"/>
              </a:rPr>
              <a:t>As part of the management team in The SU, the role will also be responsible for the development and delivery of The SU strategy, staff engagement, budgeting, annual planning and championing the values and cause of the organisation.</a:t>
            </a:r>
          </a:p>
        </p:txBody>
      </p:sp>
      <p:sp>
        <p:nvSpPr>
          <p:cNvPr id="3" name="Title 2">
            <a:extLst>
              <a:ext uri="{FF2B5EF4-FFF2-40B4-BE49-F238E27FC236}">
                <a16:creationId xmlns:a16="http://schemas.microsoft.com/office/drawing/2014/main" id="{356C91C6-5946-4211-A773-33383422E766}"/>
              </a:ext>
            </a:extLst>
          </p:cNvPr>
          <p:cNvSpPr>
            <a:spLocks noGrp="1"/>
          </p:cNvSpPr>
          <p:nvPr>
            <p:ph type="title"/>
          </p:nvPr>
        </p:nvSpPr>
        <p:spPr/>
        <p:txBody>
          <a:bodyPr>
            <a:normAutofit/>
          </a:bodyPr>
          <a:lstStyle/>
          <a:p>
            <a:r>
              <a:rPr lang="en-US" dirty="0"/>
              <a:t>Role overview</a:t>
            </a:r>
            <a:endParaRPr lang="en-GB" dirty="0"/>
          </a:p>
        </p:txBody>
      </p:sp>
    </p:spTree>
    <p:extLst>
      <p:ext uri="{BB962C8B-B14F-4D97-AF65-F5344CB8AC3E}">
        <p14:creationId xmlns:p14="http://schemas.microsoft.com/office/powerpoint/2010/main" val="2915212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B990DE3-685A-4E57-8AC0-24CEA337ACD6}"/>
              </a:ext>
            </a:extLst>
          </p:cNvPr>
          <p:cNvSpPr>
            <a:spLocks noGrp="1"/>
          </p:cNvSpPr>
          <p:nvPr>
            <p:ph idx="1"/>
          </p:nvPr>
        </p:nvSpPr>
        <p:spPr>
          <a:xfrm>
            <a:off x="681038" y="1064760"/>
            <a:ext cx="8543925" cy="4923613"/>
          </a:xfrm>
        </p:spPr>
        <p:txBody>
          <a:bodyPr>
            <a:normAutofit/>
          </a:bodyPr>
          <a:lstStyle/>
          <a:p>
            <a:r>
              <a:rPr lang="en-US" b="1" dirty="0">
                <a:solidFill>
                  <a:schemeClr val="accent6">
                    <a:lumMod val="10000"/>
                  </a:schemeClr>
                </a:solidFill>
              </a:rPr>
              <a:t>1 – Managing the finance office</a:t>
            </a:r>
            <a:r>
              <a:rPr lang="en-US" dirty="0">
                <a:solidFill>
                  <a:schemeClr val="accent6">
                    <a:lumMod val="10000"/>
                  </a:schemeClr>
                </a:solidFill>
              </a:rPr>
              <a:t> </a:t>
            </a:r>
            <a:r>
              <a:rPr lang="en-US" b="1" dirty="0">
                <a:solidFill>
                  <a:schemeClr val="accent6">
                    <a:lumMod val="10000"/>
                  </a:schemeClr>
                </a:solidFill>
              </a:rPr>
              <a:t>(30%)</a:t>
            </a:r>
          </a:p>
          <a:p>
            <a:pPr marL="171450" indent="-171450">
              <a:buFont typeface="Arial" panose="020B0604020202020204" pitchFamily="34" charset="0"/>
              <a:buChar char="•"/>
            </a:pPr>
            <a:r>
              <a:rPr lang="en-US" dirty="0">
                <a:solidFill>
                  <a:schemeClr val="accent6">
                    <a:lumMod val="10000"/>
                  </a:schemeClr>
                </a:solidFill>
              </a:rPr>
              <a:t>Manage The SU finance office, providing support for the purchasing and sales ledger functions, investigating problems, dealing with queries, liaising with suppliers /customers and supporting the counter service provision where required.</a:t>
            </a:r>
          </a:p>
          <a:p>
            <a:pPr marL="171450" indent="-171450">
              <a:buFont typeface="Arial" panose="020B0604020202020204" pitchFamily="34" charset="0"/>
              <a:buChar char="•"/>
            </a:pPr>
            <a:r>
              <a:rPr lang="en-US" dirty="0">
                <a:solidFill>
                  <a:schemeClr val="accent6">
                    <a:lumMod val="10000"/>
                  </a:schemeClr>
                </a:solidFill>
              </a:rPr>
              <a:t>Assist in creating and communicating changes of finance policy and/or process within The SU, regularly reviewing, testing and improving the finance manual and moving systems online.</a:t>
            </a:r>
          </a:p>
          <a:p>
            <a:pPr marL="171450" indent="-171450">
              <a:buFont typeface="Arial" panose="020B0604020202020204" pitchFamily="34" charset="0"/>
              <a:buChar char="•"/>
            </a:pPr>
            <a:r>
              <a:rPr lang="en-GB" dirty="0"/>
              <a:t>Support the Head of finance and deputise for them as required, attending meetings, leading on the events group and project delivery teams</a:t>
            </a:r>
          </a:p>
          <a:p>
            <a:pPr marL="171450" indent="-171450">
              <a:buFont typeface="Arial" panose="020B0604020202020204" pitchFamily="34" charset="0"/>
              <a:buChar char="•"/>
            </a:pPr>
            <a:r>
              <a:rPr lang="en-US" dirty="0">
                <a:solidFill>
                  <a:schemeClr val="accent6">
                    <a:lumMod val="10000"/>
                  </a:schemeClr>
                </a:solidFill>
              </a:rPr>
              <a:t> Maintain and update The SU Bath finance web pages, reviewing the site content, making recommendations for any changes. </a:t>
            </a:r>
          </a:p>
          <a:p>
            <a:pPr marL="171450" indent="-171450">
              <a:buFont typeface="Arial" panose="020B0604020202020204" pitchFamily="34" charset="0"/>
              <a:buChar char="•"/>
            </a:pPr>
            <a:r>
              <a:rPr lang="en-US" dirty="0">
                <a:solidFill>
                  <a:schemeClr val="accent6">
                    <a:lumMod val="10000"/>
                  </a:schemeClr>
                </a:solidFill>
              </a:rPr>
              <a:t>Lead on providing support and guidance on fundraising, ensuring legal compliance throughout The SU and maintaining gift aid registration and reporting.</a:t>
            </a:r>
          </a:p>
          <a:p>
            <a:pPr marL="171450" indent="-171450">
              <a:buFont typeface="Arial" panose="020B0604020202020204" pitchFamily="34" charset="0"/>
              <a:buChar char="•"/>
            </a:pPr>
            <a:r>
              <a:rPr lang="en-US" dirty="0">
                <a:solidFill>
                  <a:schemeClr val="accent6">
                    <a:lumMod val="10000"/>
                  </a:schemeClr>
                </a:solidFill>
              </a:rPr>
              <a:t>Assist in managing The SU’s </a:t>
            </a:r>
            <a:r>
              <a:rPr lang="en-US" sz="1600" dirty="0">
                <a:effectLst/>
                <a:ea typeface="Times New Roman" panose="02020603050405020304" pitchFamily="18" charset="0"/>
              </a:rPr>
              <a:t>asset register, IT procurement, capital replacement </a:t>
            </a:r>
            <a:r>
              <a:rPr lang="en-US" sz="1600" dirty="0" err="1">
                <a:effectLst/>
                <a:ea typeface="Times New Roman" panose="02020603050405020304" pitchFamily="18" charset="0"/>
              </a:rPr>
              <a:t>programme</a:t>
            </a:r>
            <a:r>
              <a:rPr lang="en-US" sz="1600" dirty="0">
                <a:solidFill>
                  <a:schemeClr val="accent6">
                    <a:lumMod val="10000"/>
                  </a:schemeClr>
                </a:solidFill>
                <a:effectLst/>
                <a:ea typeface="Times New Roman" panose="02020603050405020304" pitchFamily="18" charset="0"/>
              </a:rPr>
              <a:t> and </a:t>
            </a:r>
            <a:r>
              <a:rPr lang="en-US" dirty="0">
                <a:ea typeface="Times New Roman" panose="02020603050405020304" pitchFamily="18" charset="0"/>
              </a:rPr>
              <a:t>insurance policies.</a:t>
            </a:r>
            <a:endParaRPr lang="en-GB" dirty="0">
              <a:solidFill>
                <a:schemeClr val="accent6">
                  <a:lumMod val="10000"/>
                </a:schemeClr>
              </a:solidFill>
            </a:endParaRPr>
          </a:p>
        </p:txBody>
      </p:sp>
      <p:sp>
        <p:nvSpPr>
          <p:cNvPr id="3" name="Title 2">
            <a:extLst>
              <a:ext uri="{FF2B5EF4-FFF2-40B4-BE49-F238E27FC236}">
                <a16:creationId xmlns:a16="http://schemas.microsoft.com/office/drawing/2014/main" id="{F213CC37-1F87-436A-92BF-1132027B1572}"/>
              </a:ext>
            </a:extLst>
          </p:cNvPr>
          <p:cNvSpPr>
            <a:spLocks noGrp="1"/>
          </p:cNvSpPr>
          <p:nvPr>
            <p:ph type="title"/>
          </p:nvPr>
        </p:nvSpPr>
        <p:spPr/>
        <p:txBody>
          <a:bodyPr>
            <a:normAutofit/>
          </a:bodyPr>
          <a:lstStyle/>
          <a:p>
            <a:r>
              <a:rPr lang="en-US" dirty="0"/>
              <a:t>Main responsibilities</a:t>
            </a:r>
            <a:endParaRPr lang="en-GB" dirty="0"/>
          </a:p>
        </p:txBody>
      </p:sp>
    </p:spTree>
    <p:extLst>
      <p:ext uri="{BB962C8B-B14F-4D97-AF65-F5344CB8AC3E}">
        <p14:creationId xmlns:p14="http://schemas.microsoft.com/office/powerpoint/2010/main" val="3730450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B990DE3-685A-4E57-8AC0-24CEA337ACD6}"/>
              </a:ext>
            </a:extLst>
          </p:cNvPr>
          <p:cNvSpPr>
            <a:spLocks noGrp="1"/>
          </p:cNvSpPr>
          <p:nvPr>
            <p:ph idx="1"/>
          </p:nvPr>
        </p:nvSpPr>
        <p:spPr>
          <a:xfrm>
            <a:off x="681038" y="1073149"/>
            <a:ext cx="8543925" cy="4979307"/>
          </a:xfrm>
        </p:spPr>
        <p:txBody>
          <a:bodyPr>
            <a:normAutofit lnSpcReduction="10000"/>
          </a:bodyPr>
          <a:lstStyle/>
          <a:p>
            <a:r>
              <a:rPr lang="en-US" b="1" dirty="0">
                <a:solidFill>
                  <a:schemeClr val="accent6">
                    <a:lumMod val="10000"/>
                  </a:schemeClr>
                </a:solidFill>
              </a:rPr>
              <a:t>2 – Supporting budget holders, students and staff (35%)</a:t>
            </a:r>
          </a:p>
          <a:p>
            <a:pPr marL="171450" indent="-171450">
              <a:buFont typeface="Arial" panose="020B0604020202020204" pitchFamily="34" charset="0"/>
              <a:buChar char="•"/>
            </a:pPr>
            <a:r>
              <a:rPr lang="en-US" dirty="0">
                <a:solidFill>
                  <a:schemeClr val="accent6">
                    <a:lumMod val="10000"/>
                  </a:schemeClr>
                </a:solidFill>
              </a:rPr>
              <a:t>To be the first point of contact for budget holder queries, working closely with them to answer finance questions and ensure that controls, processes and good practice are followed throughout The SU.</a:t>
            </a:r>
          </a:p>
          <a:p>
            <a:pPr marL="171450" indent="-171450">
              <a:buFont typeface="Arial" panose="020B0604020202020204" pitchFamily="34" charset="0"/>
              <a:buChar char="•"/>
            </a:pPr>
            <a:r>
              <a:rPr lang="en-US" dirty="0">
                <a:solidFill>
                  <a:schemeClr val="accent6">
                    <a:lumMod val="10000"/>
                  </a:schemeClr>
                </a:solidFill>
              </a:rPr>
              <a:t>Produce monthly management information for budget holders including preparation of all supporting journals and postings, monitoring salary and other operating costs, and providing a variance analysis report to ensure that they remain within budget by the financial year end. </a:t>
            </a:r>
          </a:p>
          <a:p>
            <a:pPr marL="171450" indent="-171450">
              <a:buFont typeface="Arial" panose="020B0604020202020204" pitchFamily="34" charset="0"/>
              <a:buChar char="•"/>
            </a:pPr>
            <a:r>
              <a:rPr lang="en-US" dirty="0">
                <a:solidFill>
                  <a:schemeClr val="accent6">
                    <a:lumMod val="10000"/>
                  </a:schemeClr>
                </a:solidFill>
              </a:rPr>
              <a:t>Monitor casual staff remuneration ensuring a timely submission of claims in line with SU procedure. Process and monitor recharged expenditure from the university in line with budgets actioning queries and reporting to managers.</a:t>
            </a:r>
          </a:p>
          <a:p>
            <a:pPr marL="171450" indent="-171450">
              <a:buFont typeface="Arial" panose="020B0604020202020204" pitchFamily="34" charset="0"/>
              <a:buChar char="•"/>
            </a:pPr>
            <a:r>
              <a:rPr lang="en-US" dirty="0">
                <a:solidFill>
                  <a:schemeClr val="accent6">
                    <a:lumMod val="10000"/>
                  </a:schemeClr>
                </a:solidFill>
              </a:rPr>
              <a:t>Oversee the timetable of external stock valuations in commercial areas ensuring accurate and up to date information is held. Support commercial teams and provide independent verification of the data entries.</a:t>
            </a:r>
          </a:p>
          <a:p>
            <a:pPr marL="171450" indent="-171450">
              <a:buFont typeface="Arial" panose="020B0604020202020204" pitchFamily="34" charset="0"/>
              <a:buChar char="•"/>
            </a:pPr>
            <a:r>
              <a:rPr lang="en-US" dirty="0">
                <a:solidFill>
                  <a:schemeClr val="accent6">
                    <a:lumMod val="10000"/>
                  </a:schemeClr>
                </a:solidFill>
              </a:rPr>
              <a:t>To oversee production and delivery of training materials and sessions to students and staff, ensuring the team has up-to-date procedure notes. </a:t>
            </a:r>
          </a:p>
          <a:p>
            <a:pPr marL="171450" indent="-171450">
              <a:buFont typeface="Arial" panose="020B0604020202020204" pitchFamily="34" charset="0"/>
              <a:buChar char="•"/>
            </a:pPr>
            <a:r>
              <a:rPr lang="en-US" dirty="0">
                <a:solidFill>
                  <a:schemeClr val="accent6">
                    <a:lumMod val="10000"/>
                  </a:schemeClr>
                </a:solidFill>
              </a:rPr>
              <a:t>Provide support for the processing of consultancy contracts/invoices to ensure compliance with NESA and other legal requirements.</a:t>
            </a:r>
          </a:p>
          <a:p>
            <a:pPr marL="171450" indent="-171450">
              <a:buFont typeface="Arial" panose="020B0604020202020204" pitchFamily="34" charset="0"/>
              <a:buChar char="•"/>
            </a:pPr>
            <a:endParaRPr lang="en-US" dirty="0">
              <a:solidFill>
                <a:schemeClr val="accent6">
                  <a:lumMod val="10000"/>
                </a:schemeClr>
              </a:solidFill>
            </a:endParaRPr>
          </a:p>
          <a:p>
            <a:pPr marL="171450" indent="-171450">
              <a:buFont typeface="Arial" panose="020B0604020202020204" pitchFamily="34" charset="0"/>
              <a:buChar char="•"/>
            </a:pPr>
            <a:endParaRPr lang="en-US" dirty="0">
              <a:solidFill>
                <a:schemeClr val="accent6">
                  <a:lumMod val="10000"/>
                </a:schemeClr>
              </a:solidFill>
            </a:endParaRPr>
          </a:p>
          <a:p>
            <a:pPr marL="171450" indent="-171450">
              <a:buFont typeface="Arial" panose="020B0604020202020204" pitchFamily="34" charset="0"/>
              <a:buChar char="•"/>
            </a:pPr>
            <a:endParaRPr lang="en-GB" dirty="0">
              <a:solidFill>
                <a:schemeClr val="accent6">
                  <a:lumMod val="10000"/>
                </a:schemeClr>
              </a:solidFill>
            </a:endParaRPr>
          </a:p>
        </p:txBody>
      </p:sp>
      <p:sp>
        <p:nvSpPr>
          <p:cNvPr id="3" name="Title 2">
            <a:extLst>
              <a:ext uri="{FF2B5EF4-FFF2-40B4-BE49-F238E27FC236}">
                <a16:creationId xmlns:a16="http://schemas.microsoft.com/office/drawing/2014/main" id="{F213CC37-1F87-436A-92BF-1132027B1572}"/>
              </a:ext>
            </a:extLst>
          </p:cNvPr>
          <p:cNvSpPr>
            <a:spLocks noGrp="1"/>
          </p:cNvSpPr>
          <p:nvPr>
            <p:ph type="title"/>
          </p:nvPr>
        </p:nvSpPr>
        <p:spPr/>
        <p:txBody>
          <a:bodyPr>
            <a:normAutofit/>
          </a:bodyPr>
          <a:lstStyle/>
          <a:p>
            <a:r>
              <a:rPr lang="en-US" dirty="0"/>
              <a:t>Main responsibilities</a:t>
            </a:r>
            <a:endParaRPr lang="en-GB" dirty="0"/>
          </a:p>
        </p:txBody>
      </p:sp>
    </p:spTree>
    <p:extLst>
      <p:ext uri="{BB962C8B-B14F-4D97-AF65-F5344CB8AC3E}">
        <p14:creationId xmlns:p14="http://schemas.microsoft.com/office/powerpoint/2010/main" val="3497398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B990DE3-685A-4E57-8AC0-24CEA337ACD6}"/>
              </a:ext>
            </a:extLst>
          </p:cNvPr>
          <p:cNvSpPr>
            <a:spLocks noGrp="1"/>
          </p:cNvSpPr>
          <p:nvPr>
            <p:ph idx="1"/>
          </p:nvPr>
        </p:nvSpPr>
        <p:spPr>
          <a:xfrm>
            <a:off x="681038" y="1073149"/>
            <a:ext cx="8543925" cy="4923613"/>
          </a:xfrm>
        </p:spPr>
        <p:txBody>
          <a:bodyPr>
            <a:noAutofit/>
          </a:bodyPr>
          <a:lstStyle/>
          <a:p>
            <a:r>
              <a:rPr lang="en-US" b="1" dirty="0">
                <a:solidFill>
                  <a:schemeClr val="accent6">
                    <a:lumMod val="10000"/>
                  </a:schemeClr>
                </a:solidFill>
              </a:rPr>
              <a:t>3 – Other finance processes (35%)</a:t>
            </a:r>
          </a:p>
          <a:p>
            <a:pPr marL="171450" indent="-171450">
              <a:lnSpc>
                <a:spcPct val="80000"/>
              </a:lnSpc>
              <a:buFont typeface="Arial" panose="020B0604020202020204" pitchFamily="34" charset="0"/>
              <a:buChar char="•"/>
            </a:pPr>
            <a:r>
              <a:rPr lang="en-US" dirty="0">
                <a:solidFill>
                  <a:schemeClr val="accent6">
                    <a:lumMod val="10000"/>
                  </a:schemeClr>
                </a:solidFill>
              </a:rPr>
              <a:t>Maintain the integrity of financial data, including the general ledger, ensuring that records are both accurate and retained according to guidelines. This will include housekeeping duties and preparing control account reconciliations.</a:t>
            </a:r>
          </a:p>
          <a:p>
            <a:pPr marL="171450" indent="-171450">
              <a:lnSpc>
                <a:spcPct val="80000"/>
              </a:lnSpc>
              <a:buFont typeface="Arial" panose="020B0604020202020204" pitchFamily="34" charset="0"/>
              <a:buChar char="•"/>
            </a:pPr>
            <a:r>
              <a:rPr lang="en-US" dirty="0">
                <a:solidFill>
                  <a:schemeClr val="accent6">
                    <a:lumMod val="10000"/>
                  </a:schemeClr>
                </a:solidFill>
              </a:rPr>
              <a:t>Perform regular reconciliation of bank and month end control accounts. Raise requisitions, process journals and undertake any other financial transactions as required.</a:t>
            </a:r>
          </a:p>
          <a:p>
            <a:pPr marL="171450" indent="-171450">
              <a:lnSpc>
                <a:spcPct val="80000"/>
              </a:lnSpc>
              <a:buFont typeface="Arial" panose="020B0604020202020204" pitchFamily="34" charset="0"/>
              <a:buChar char="•"/>
            </a:pPr>
            <a:r>
              <a:rPr lang="en-US" dirty="0">
                <a:solidFill>
                  <a:schemeClr val="accent6">
                    <a:lumMod val="10000"/>
                  </a:schemeClr>
                </a:solidFill>
              </a:rPr>
              <a:t>Oversee maintenance and development of the Expenses App and other online products and processes, being central point of contact for all stakeholders. </a:t>
            </a:r>
          </a:p>
          <a:p>
            <a:pPr marL="171450" indent="-171450">
              <a:lnSpc>
                <a:spcPct val="80000"/>
              </a:lnSpc>
              <a:buFont typeface="Arial" panose="020B0604020202020204" pitchFamily="34" charset="0"/>
              <a:buChar char="•"/>
            </a:pPr>
            <a:r>
              <a:rPr lang="en-US" dirty="0">
                <a:solidFill>
                  <a:schemeClr val="accent6">
                    <a:lumMod val="10000"/>
                  </a:schemeClr>
                </a:solidFill>
              </a:rPr>
              <a:t>Supporting the Head of Finance with the VAT reviews and the quarterly VAT return by preparing monthly adjustments and journals as directed.</a:t>
            </a:r>
          </a:p>
          <a:p>
            <a:pPr marL="171450" indent="-171450">
              <a:lnSpc>
                <a:spcPct val="80000"/>
              </a:lnSpc>
              <a:buFont typeface="Arial" panose="020B0604020202020204" pitchFamily="34" charset="0"/>
              <a:buChar char="•"/>
            </a:pPr>
            <a:r>
              <a:rPr lang="en-US" dirty="0">
                <a:solidFill>
                  <a:schemeClr val="accent6">
                    <a:lumMod val="10000"/>
                  </a:schemeClr>
                </a:solidFill>
              </a:rPr>
              <a:t>Support the annual budgeting process and year-end reporting, including the production of statutory annual accounts. Tasks for this include collating documents for audit; posting journals and responding to auditor data requests under supervision.</a:t>
            </a:r>
          </a:p>
        </p:txBody>
      </p:sp>
      <p:sp>
        <p:nvSpPr>
          <p:cNvPr id="3" name="Title 2">
            <a:extLst>
              <a:ext uri="{FF2B5EF4-FFF2-40B4-BE49-F238E27FC236}">
                <a16:creationId xmlns:a16="http://schemas.microsoft.com/office/drawing/2014/main" id="{F213CC37-1F87-436A-92BF-1132027B1572}"/>
              </a:ext>
            </a:extLst>
          </p:cNvPr>
          <p:cNvSpPr>
            <a:spLocks noGrp="1"/>
          </p:cNvSpPr>
          <p:nvPr>
            <p:ph type="title"/>
          </p:nvPr>
        </p:nvSpPr>
        <p:spPr/>
        <p:txBody>
          <a:bodyPr>
            <a:normAutofit/>
          </a:bodyPr>
          <a:lstStyle/>
          <a:p>
            <a:r>
              <a:rPr lang="en-US" dirty="0"/>
              <a:t>Main responsibilities</a:t>
            </a:r>
            <a:endParaRPr lang="en-GB" dirty="0"/>
          </a:p>
        </p:txBody>
      </p:sp>
    </p:spTree>
    <p:extLst>
      <p:ext uri="{BB962C8B-B14F-4D97-AF65-F5344CB8AC3E}">
        <p14:creationId xmlns:p14="http://schemas.microsoft.com/office/powerpoint/2010/main" val="998133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45E69F-F98E-49EC-AD0E-A8BE52940B1E}"/>
              </a:ext>
            </a:extLst>
          </p:cNvPr>
          <p:cNvSpPr>
            <a:spLocks noGrp="1"/>
          </p:cNvSpPr>
          <p:nvPr>
            <p:ph idx="1"/>
          </p:nvPr>
        </p:nvSpPr>
        <p:spPr/>
        <p:txBody>
          <a:bodyPr>
            <a:noAutofit/>
          </a:bodyPr>
          <a:lstStyle/>
          <a:p>
            <a:pPr>
              <a:lnSpc>
                <a:spcPct val="80000"/>
              </a:lnSpc>
              <a:spcAft>
                <a:spcPts val="0"/>
              </a:spcAft>
              <a:tabLst>
                <a:tab pos="180340" algn="l"/>
              </a:tabLst>
            </a:pPr>
            <a:r>
              <a:rPr lang="en-US" sz="1400" b="1" dirty="0">
                <a:effectLst/>
                <a:ea typeface="Calibri" panose="020F0502020204030204" pitchFamily="34" charset="0"/>
              </a:rPr>
              <a:t>To be successful in this role, these are the things that will matter most:</a:t>
            </a:r>
            <a:endParaRPr lang="en-GB" sz="1400" b="1" dirty="0">
              <a:effectLst/>
              <a:ea typeface="Calibri" panose="020F0502020204030204" pitchFamily="34" charset="0"/>
            </a:endParaRPr>
          </a:p>
          <a:p>
            <a:pPr marL="342900" lvl="0" indent="-342900">
              <a:lnSpc>
                <a:spcPct val="80000"/>
              </a:lnSpc>
              <a:spcAft>
                <a:spcPts val="0"/>
              </a:spcAft>
              <a:buFont typeface="Arial" panose="020B0604020202020204" pitchFamily="34" charset="0"/>
              <a:buChar char="•"/>
              <a:tabLst>
                <a:tab pos="180340" algn="l"/>
                <a:tab pos="457200" algn="l"/>
              </a:tabLst>
            </a:pPr>
            <a:r>
              <a:rPr lang="en-US" sz="1400" dirty="0">
                <a:effectLst/>
                <a:ea typeface="Calibri" panose="020F0502020204030204" pitchFamily="34" charset="0"/>
              </a:rPr>
              <a:t>Ability to be student-led and empathy with the cause, mission and values of The SU</a:t>
            </a:r>
            <a:endParaRPr lang="en-GB" sz="1400" dirty="0">
              <a:effectLst/>
              <a:ea typeface="Calibri" panose="020F0502020204030204" pitchFamily="34" charset="0"/>
            </a:endParaRPr>
          </a:p>
          <a:p>
            <a:pPr marL="342900" lvl="0" indent="-342900">
              <a:lnSpc>
                <a:spcPct val="107000"/>
              </a:lnSpc>
              <a:spcAft>
                <a:spcPts val="0"/>
              </a:spcAft>
              <a:buFont typeface="Arial" panose="020B0604020202020204" pitchFamily="34" charset="0"/>
              <a:buChar char="•"/>
              <a:tabLst>
                <a:tab pos="180340" algn="l"/>
                <a:tab pos="457200" algn="l"/>
              </a:tabLst>
            </a:pPr>
            <a:r>
              <a:rPr lang="en-GB" sz="1400" dirty="0"/>
              <a:t>Part qualified (ACCA/CIMA/CIPFA) or Level 4 AAT with experience</a:t>
            </a:r>
            <a:endParaRPr lang="en-GB" sz="1400" dirty="0">
              <a:latin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tabLst>
                <a:tab pos="180340" algn="l"/>
                <a:tab pos="457200" algn="l"/>
              </a:tabLst>
            </a:pPr>
            <a:r>
              <a:rPr lang="en-US" sz="1400" dirty="0">
                <a:effectLst/>
                <a:ea typeface="Calibri" panose="020F0502020204030204" pitchFamily="34" charset="0"/>
              </a:rPr>
              <a:t>Works under own initiative to deliver objectives to agreed targets and a high standard</a:t>
            </a:r>
          </a:p>
          <a:p>
            <a:pPr lvl="0">
              <a:lnSpc>
                <a:spcPct val="80000"/>
              </a:lnSpc>
              <a:spcAft>
                <a:spcPts val="0"/>
              </a:spcAft>
              <a:tabLst>
                <a:tab pos="180340" algn="l"/>
                <a:tab pos="457200" algn="l"/>
              </a:tabLst>
            </a:pPr>
            <a:endParaRPr lang="en-GB" sz="1400" dirty="0">
              <a:effectLst/>
              <a:ea typeface="Calibri" panose="020F0502020204030204" pitchFamily="34" charset="0"/>
            </a:endParaRPr>
          </a:p>
          <a:p>
            <a:pPr>
              <a:lnSpc>
                <a:spcPct val="80000"/>
              </a:lnSpc>
              <a:spcAft>
                <a:spcPts val="0"/>
              </a:spcAft>
              <a:tabLst>
                <a:tab pos="180340" algn="l"/>
              </a:tabLst>
            </a:pPr>
            <a:r>
              <a:rPr lang="en-US" sz="1400" b="1" dirty="0">
                <a:effectLst/>
                <a:ea typeface="Calibri" panose="020F0502020204030204" pitchFamily="34" charset="0"/>
              </a:rPr>
              <a:t>Essential behavioural competencies:</a:t>
            </a:r>
            <a:endParaRPr lang="en-GB" sz="1400" b="1" dirty="0">
              <a:effectLst/>
              <a:ea typeface="Calibri" panose="020F0502020204030204" pitchFamily="34" charset="0"/>
            </a:endParaRPr>
          </a:p>
          <a:p>
            <a:pPr marL="342900" lvl="0" indent="-342900">
              <a:lnSpc>
                <a:spcPct val="80000"/>
              </a:lnSpc>
              <a:spcAft>
                <a:spcPts val="0"/>
              </a:spcAft>
              <a:buFont typeface="Arial" panose="020B0604020202020204" pitchFamily="34" charset="0"/>
              <a:buChar char="•"/>
              <a:tabLst>
                <a:tab pos="180340" algn="l"/>
                <a:tab pos="457200" algn="l"/>
              </a:tabLst>
            </a:pPr>
            <a:r>
              <a:rPr lang="en-GB" sz="1400" dirty="0">
                <a:effectLst/>
                <a:ea typeface="Calibri" panose="020F0502020204030204" pitchFamily="34" charset="0"/>
              </a:rPr>
              <a:t>Helpful and supportive manner, motivated to deliver improvements and contribute to team success </a:t>
            </a:r>
          </a:p>
          <a:p>
            <a:pPr marL="342900" lvl="0" indent="-342900">
              <a:lnSpc>
                <a:spcPct val="80000"/>
              </a:lnSpc>
              <a:spcAft>
                <a:spcPts val="0"/>
              </a:spcAft>
              <a:buFont typeface="Arial" panose="020B0604020202020204" pitchFamily="34" charset="0"/>
              <a:buChar char="•"/>
              <a:tabLst>
                <a:tab pos="180340" algn="l"/>
                <a:tab pos="457200" algn="l"/>
              </a:tabLst>
            </a:pPr>
            <a:r>
              <a:rPr lang="en-US" sz="1400" dirty="0">
                <a:effectLst/>
                <a:ea typeface="Calibri" panose="020F0502020204030204" pitchFamily="34" charset="0"/>
              </a:rPr>
              <a:t>Ability to lead and motivate individuals and a team through change</a:t>
            </a:r>
            <a:endParaRPr lang="en-GB" sz="1400" dirty="0">
              <a:effectLst/>
              <a:ea typeface="Calibri" panose="020F0502020204030204" pitchFamily="34" charset="0"/>
            </a:endParaRPr>
          </a:p>
          <a:p>
            <a:pPr marL="342900" lvl="0" indent="-342900">
              <a:lnSpc>
                <a:spcPct val="80000"/>
              </a:lnSpc>
              <a:spcAft>
                <a:spcPts val="0"/>
              </a:spcAft>
              <a:buFont typeface="Arial" panose="020B0604020202020204" pitchFamily="34" charset="0"/>
              <a:buChar char="•"/>
              <a:tabLst>
                <a:tab pos="180340" algn="l"/>
                <a:tab pos="457200" algn="l"/>
              </a:tabLst>
            </a:pPr>
            <a:r>
              <a:rPr lang="en-US" sz="1400" dirty="0">
                <a:effectLst/>
                <a:ea typeface="Calibri" panose="020F0502020204030204" pitchFamily="34" charset="0"/>
              </a:rPr>
              <a:t>Manages time, workload and priorities according to deadlines and strategic need</a:t>
            </a:r>
            <a:endParaRPr lang="en-GB" sz="1400" dirty="0">
              <a:effectLst/>
              <a:ea typeface="Calibri" panose="020F0502020204030204" pitchFamily="34" charset="0"/>
            </a:endParaRPr>
          </a:p>
          <a:p>
            <a:pPr marL="342900" lvl="0" indent="-342900">
              <a:lnSpc>
                <a:spcPct val="80000"/>
              </a:lnSpc>
              <a:spcAft>
                <a:spcPts val="0"/>
              </a:spcAft>
              <a:buFont typeface="Arial" panose="020B0604020202020204" pitchFamily="34" charset="0"/>
              <a:buChar char="•"/>
              <a:tabLst>
                <a:tab pos="180340" algn="l"/>
                <a:tab pos="457200" algn="l"/>
              </a:tabLst>
            </a:pPr>
            <a:r>
              <a:rPr lang="en-GB" sz="1400" dirty="0">
                <a:effectLst/>
                <a:ea typeface="Calibri" panose="020F0502020204030204" pitchFamily="34" charset="0"/>
              </a:rPr>
              <a:t>Flexibility to adapt to changing priorities and prioritise work as new projects are introduced</a:t>
            </a:r>
          </a:p>
          <a:p>
            <a:pPr marL="342900" lvl="0" indent="-342900">
              <a:lnSpc>
                <a:spcPct val="80000"/>
              </a:lnSpc>
              <a:spcAft>
                <a:spcPts val="0"/>
              </a:spcAft>
              <a:buFont typeface="Arial" panose="020B0604020202020204" pitchFamily="34" charset="0"/>
              <a:buChar char="•"/>
              <a:tabLst>
                <a:tab pos="180340" algn="l"/>
                <a:tab pos="457200" algn="l"/>
              </a:tabLst>
            </a:pPr>
            <a:r>
              <a:rPr lang="en-GB" sz="1400" dirty="0">
                <a:effectLst/>
                <a:ea typeface="Calibri" panose="020F0502020204030204" pitchFamily="34" charset="0"/>
              </a:rPr>
              <a:t>Ability to develop good working relationships with colleagues, students and external bodies.</a:t>
            </a:r>
          </a:p>
          <a:p>
            <a:pPr>
              <a:lnSpc>
                <a:spcPct val="80000"/>
              </a:lnSpc>
              <a:spcAft>
                <a:spcPts val="0"/>
              </a:spcAft>
              <a:tabLst>
                <a:tab pos="180340" algn="l"/>
              </a:tabLst>
            </a:pPr>
            <a:endParaRPr lang="en-US" sz="1400" b="1" dirty="0">
              <a:effectLst/>
              <a:ea typeface="Calibri" panose="020F0502020204030204" pitchFamily="34" charset="0"/>
            </a:endParaRPr>
          </a:p>
          <a:p>
            <a:pPr>
              <a:lnSpc>
                <a:spcPct val="80000"/>
              </a:lnSpc>
              <a:spcAft>
                <a:spcPts val="0"/>
              </a:spcAft>
              <a:tabLst>
                <a:tab pos="180340" algn="l"/>
              </a:tabLst>
            </a:pPr>
            <a:r>
              <a:rPr lang="en-US" sz="1400" b="1" dirty="0">
                <a:effectLst/>
                <a:ea typeface="Calibri" panose="020F0502020204030204" pitchFamily="34" charset="0"/>
              </a:rPr>
              <a:t>Skills and experience:</a:t>
            </a:r>
            <a:endParaRPr lang="en-GB" sz="1400" b="1" dirty="0">
              <a:effectLst/>
              <a:ea typeface="Calibri" panose="020F0502020204030204" pitchFamily="34" charset="0"/>
            </a:endParaRPr>
          </a:p>
          <a:p>
            <a:pPr marL="342900" lvl="0" indent="-342900">
              <a:lnSpc>
                <a:spcPct val="80000"/>
              </a:lnSpc>
              <a:spcAft>
                <a:spcPts val="0"/>
              </a:spcAft>
              <a:buFont typeface="Arial" panose="020B0604020202020204" pitchFamily="34" charset="0"/>
              <a:buChar char="•"/>
              <a:tabLst>
                <a:tab pos="180340" algn="l"/>
                <a:tab pos="457200" algn="l"/>
              </a:tabLst>
            </a:pPr>
            <a:r>
              <a:rPr lang="en-US" sz="1400" dirty="0">
                <a:effectLst/>
                <a:ea typeface="Calibri" panose="020F0502020204030204" pitchFamily="34" charset="0"/>
              </a:rPr>
              <a:t>Experience and knowledge of accounts preparation, purchase/sales ledger management, stock and fixed asset reporting, </a:t>
            </a:r>
            <a:r>
              <a:rPr lang="en-GB" sz="1400" dirty="0">
                <a:effectLst/>
                <a:ea typeface="Calibri" panose="020F0502020204030204" pitchFamily="34" charset="0"/>
              </a:rPr>
              <a:t>and financial accounting using complex financial systems</a:t>
            </a:r>
          </a:p>
          <a:p>
            <a:pPr marL="342900" lvl="0" indent="-342900">
              <a:lnSpc>
                <a:spcPct val="80000"/>
              </a:lnSpc>
              <a:spcAft>
                <a:spcPts val="0"/>
              </a:spcAft>
              <a:buFont typeface="Arial" panose="020B0604020202020204" pitchFamily="34" charset="0"/>
              <a:buChar char="•"/>
              <a:tabLst>
                <a:tab pos="180340" algn="l"/>
                <a:tab pos="457200" algn="l"/>
              </a:tabLst>
            </a:pPr>
            <a:r>
              <a:rPr lang="en-GB" sz="1400" dirty="0">
                <a:effectLst/>
                <a:ea typeface="Calibri" panose="020F0502020204030204" pitchFamily="34" charset="0"/>
              </a:rPr>
              <a:t>Preparation of financial statements to a prescribed timetable</a:t>
            </a:r>
          </a:p>
          <a:p>
            <a:pPr marL="342900" lvl="0" indent="-342900">
              <a:lnSpc>
                <a:spcPct val="80000"/>
              </a:lnSpc>
              <a:spcAft>
                <a:spcPts val="0"/>
              </a:spcAft>
              <a:buFont typeface="Arial" panose="020B0604020202020204" pitchFamily="34" charset="0"/>
              <a:buChar char="•"/>
              <a:tabLst>
                <a:tab pos="180340" algn="l"/>
                <a:tab pos="457200" algn="l"/>
              </a:tabLst>
            </a:pPr>
            <a:r>
              <a:rPr lang="en-GB" sz="1400" dirty="0">
                <a:effectLst/>
                <a:ea typeface="Calibri" panose="020F0502020204030204" pitchFamily="34" charset="0"/>
              </a:rPr>
              <a:t>Knowledge and experience of good finance practice, accounting standards and guidelines related to charitable fundraising</a:t>
            </a:r>
          </a:p>
          <a:p>
            <a:pPr marL="342900" lvl="0" indent="-342900">
              <a:lnSpc>
                <a:spcPct val="80000"/>
              </a:lnSpc>
              <a:spcAft>
                <a:spcPts val="0"/>
              </a:spcAft>
              <a:buFont typeface="Arial" panose="020B0604020202020204" pitchFamily="34" charset="0"/>
              <a:buChar char="•"/>
              <a:tabLst>
                <a:tab pos="180340" algn="l"/>
                <a:tab pos="457200" algn="l"/>
              </a:tabLst>
            </a:pPr>
            <a:r>
              <a:rPr lang="en-GB" sz="1400" dirty="0">
                <a:effectLst/>
                <a:ea typeface="Calibri" panose="020F0502020204030204" pitchFamily="34" charset="0"/>
              </a:rPr>
              <a:t>Excellent analytical skills, being able to extract and manipulate data, particularly Excel</a:t>
            </a:r>
          </a:p>
          <a:p>
            <a:pPr marL="342900" lvl="0" indent="-342900">
              <a:lnSpc>
                <a:spcPct val="80000"/>
              </a:lnSpc>
              <a:spcAft>
                <a:spcPts val="0"/>
              </a:spcAft>
              <a:buFont typeface="Arial" panose="020B0604020202020204" pitchFamily="34" charset="0"/>
              <a:buChar char="•"/>
              <a:tabLst>
                <a:tab pos="180340" algn="l"/>
                <a:tab pos="457200" algn="l"/>
              </a:tabLst>
            </a:pPr>
            <a:r>
              <a:rPr lang="en-US" sz="1400" dirty="0">
                <a:effectLst/>
                <a:ea typeface="Calibri" panose="020F0502020204030204" pitchFamily="34" charset="0"/>
              </a:rPr>
              <a:t>Excellent interpersonal skills in order to effectively communicate financial information to a range of staff and students</a:t>
            </a:r>
            <a:endParaRPr lang="en-GB" sz="1400" dirty="0">
              <a:effectLst/>
              <a:ea typeface="Calibri" panose="020F0502020204030204" pitchFamily="34" charset="0"/>
            </a:endParaRPr>
          </a:p>
          <a:p>
            <a:pPr marL="342900" lvl="0" indent="-342900">
              <a:lnSpc>
                <a:spcPct val="80000"/>
              </a:lnSpc>
              <a:spcAft>
                <a:spcPts val="0"/>
              </a:spcAft>
              <a:buFont typeface="Arial" panose="020B0604020202020204" pitchFamily="34" charset="0"/>
              <a:buChar char="•"/>
              <a:tabLst>
                <a:tab pos="180340" algn="l"/>
                <a:tab pos="457200" algn="l"/>
              </a:tabLst>
            </a:pPr>
            <a:r>
              <a:rPr lang="en-US" sz="1400" dirty="0">
                <a:effectLst/>
                <a:ea typeface="Calibri" panose="020F0502020204030204" pitchFamily="34" charset="0"/>
              </a:rPr>
              <a:t>Experience of developing and implementing systems and processes through being a member of a project team </a:t>
            </a:r>
          </a:p>
          <a:p>
            <a:pPr marL="342900" indent="-342900">
              <a:lnSpc>
                <a:spcPct val="80000"/>
              </a:lnSpc>
              <a:spcAft>
                <a:spcPts val="0"/>
              </a:spcAft>
              <a:buFont typeface="Arial" panose="020B0604020202020204" pitchFamily="34" charset="0"/>
              <a:buChar char="•"/>
              <a:tabLst>
                <a:tab pos="180340" algn="l"/>
                <a:tab pos="457200" algn="l"/>
              </a:tabLst>
            </a:pPr>
            <a:r>
              <a:rPr lang="en-GB" sz="1400" dirty="0"/>
              <a:t>Experience of managing staff</a:t>
            </a:r>
          </a:p>
          <a:p>
            <a:pPr lvl="0">
              <a:lnSpc>
                <a:spcPct val="80000"/>
              </a:lnSpc>
              <a:spcAft>
                <a:spcPts val="0"/>
              </a:spcAft>
              <a:tabLst>
                <a:tab pos="180340" algn="l"/>
                <a:tab pos="457200" algn="l"/>
              </a:tabLst>
            </a:pPr>
            <a:endParaRPr lang="en-GB" sz="1400" dirty="0">
              <a:effectLst/>
              <a:ea typeface="Calibri" panose="020F0502020204030204" pitchFamily="34" charset="0"/>
            </a:endParaRPr>
          </a:p>
        </p:txBody>
      </p:sp>
      <p:sp>
        <p:nvSpPr>
          <p:cNvPr id="3" name="Title 2">
            <a:extLst>
              <a:ext uri="{FF2B5EF4-FFF2-40B4-BE49-F238E27FC236}">
                <a16:creationId xmlns:a16="http://schemas.microsoft.com/office/drawing/2014/main" id="{891BDD60-7203-4C1C-946D-5D42ACA4B80A}"/>
              </a:ext>
            </a:extLst>
          </p:cNvPr>
          <p:cNvSpPr>
            <a:spLocks noGrp="1"/>
          </p:cNvSpPr>
          <p:nvPr>
            <p:ph type="title"/>
          </p:nvPr>
        </p:nvSpPr>
        <p:spPr/>
        <p:txBody>
          <a:bodyPr>
            <a:normAutofit/>
          </a:bodyPr>
          <a:lstStyle/>
          <a:p>
            <a:r>
              <a:rPr lang="en-US" dirty="0"/>
              <a:t>About you</a:t>
            </a:r>
            <a:endParaRPr lang="en-GB" dirty="0"/>
          </a:p>
        </p:txBody>
      </p:sp>
    </p:spTree>
    <p:extLst>
      <p:ext uri="{BB962C8B-B14F-4D97-AF65-F5344CB8AC3E}">
        <p14:creationId xmlns:p14="http://schemas.microsoft.com/office/powerpoint/2010/main" val="32593760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79BF541-C5D2-4047-8038-29361D9F9AD9}" vid="{07E7F4D4-F06B-4AA4-9CE1-C7889231D1D9}"/>
    </a:ext>
  </a:extLst>
</a:theme>
</file>

<file path=docProps/app.xml><?xml version="1.0" encoding="utf-8"?>
<Properties xmlns="http://schemas.openxmlformats.org/officeDocument/2006/extended-properties" xmlns:vt="http://schemas.openxmlformats.org/officeDocument/2006/docPropsVTypes">
  <Template>SU Job Pack Template</Template>
  <TotalTime>1566</TotalTime>
  <Words>1537</Words>
  <Application>Microsoft Office PowerPoint</Application>
  <PresentationFormat>A4 Paper (210x297 mm)</PresentationFormat>
  <Paragraphs>93</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Poppins Black</vt:lpstr>
      <vt:lpstr>Calibri Light</vt:lpstr>
      <vt:lpstr>Arial</vt:lpstr>
      <vt:lpstr>Calibri</vt:lpstr>
      <vt:lpstr>Poppins Medium</vt:lpstr>
      <vt:lpstr>Poppins</vt:lpstr>
      <vt:lpstr>Times New Roman</vt:lpstr>
      <vt:lpstr>Office Theme</vt:lpstr>
      <vt:lpstr>Finance Manager</vt:lpstr>
      <vt:lpstr>Welcome</vt:lpstr>
      <vt:lpstr>What we do</vt:lpstr>
      <vt:lpstr>Summary of the job</vt:lpstr>
      <vt:lpstr>Role overview</vt:lpstr>
      <vt:lpstr>Main responsibilities</vt:lpstr>
      <vt:lpstr>Main responsibilities</vt:lpstr>
      <vt:lpstr>Main responsibilities</vt:lpstr>
      <vt:lpstr>About you</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Peer Support Manager</dc:title>
  <dc:creator>Sam Cook</dc:creator>
  <cp:lastModifiedBy>Florrie Meek</cp:lastModifiedBy>
  <cp:revision>44</cp:revision>
  <cp:lastPrinted>2021-01-06T10:56:54Z</cp:lastPrinted>
  <dcterms:created xsi:type="dcterms:W3CDTF">2020-08-26T19:23:52Z</dcterms:created>
  <dcterms:modified xsi:type="dcterms:W3CDTF">2025-06-11T08:43:22Z</dcterms:modified>
</cp:coreProperties>
</file>